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348" r:id="rId3"/>
    <p:sldId id="370" r:id="rId4"/>
    <p:sldId id="351" r:id="rId5"/>
    <p:sldId id="381" r:id="rId6"/>
    <p:sldId id="382" r:id="rId7"/>
    <p:sldId id="289" r:id="rId8"/>
    <p:sldId id="350" r:id="rId9"/>
    <p:sldId id="380" r:id="rId10"/>
    <p:sldId id="287" r:id="rId11"/>
    <p:sldId id="347" r:id="rId12"/>
    <p:sldId id="341" r:id="rId13"/>
    <p:sldId id="326" r:id="rId14"/>
    <p:sldId id="327" r:id="rId15"/>
    <p:sldId id="328" r:id="rId16"/>
    <p:sldId id="329" r:id="rId17"/>
    <p:sldId id="330" r:id="rId18"/>
    <p:sldId id="353" r:id="rId19"/>
    <p:sldId id="354" r:id="rId20"/>
    <p:sldId id="355" r:id="rId21"/>
    <p:sldId id="364" r:id="rId22"/>
    <p:sldId id="385" r:id="rId23"/>
    <p:sldId id="386" r:id="rId24"/>
    <p:sldId id="358" r:id="rId25"/>
    <p:sldId id="362" r:id="rId26"/>
    <p:sldId id="295" r:id="rId27"/>
    <p:sldId id="359" r:id="rId28"/>
    <p:sldId id="360" r:id="rId29"/>
    <p:sldId id="361" r:id="rId30"/>
    <p:sldId id="374" r:id="rId31"/>
    <p:sldId id="373" r:id="rId32"/>
    <p:sldId id="387" r:id="rId33"/>
    <p:sldId id="388" r:id="rId34"/>
    <p:sldId id="389" r:id="rId35"/>
    <p:sldId id="365" r:id="rId3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1416" y="-80"/>
      </p:cViewPr>
      <p:guideLst>
        <p:guide orient="horz" pos="3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DB4446-9CF0-BE43-B8FF-57F145ED0900}" type="datetime1">
              <a:rPr lang="es-ES_tradnl"/>
              <a:pPr/>
              <a:t>26-11-15</a:t>
            </a:fld>
            <a:endParaRPr lang="es-ES_trad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C91D1-EC9D-1447-ACEE-CE7E06E7BA6E}" type="slidenum">
              <a:rPr lang="es-ES_tradnl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784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7F70C-412E-4642-85DA-92C030334101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55D0D-8030-354E-BCDA-13C469654F77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842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F5CD6-13A2-E542-A489-0D9CC74F4FAA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EE953-9F11-D24E-B21C-9881B23A2A68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138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7A245-F24F-9246-8B0B-2F3A58B5A9B4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132FC-696E-064F-8D48-A791C4A2EA13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15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E3D88-76C0-3A48-9308-BEF9BEA12A54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9D1AE-9C1F-A444-9A5D-97FA695C25AF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8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D79B9-7621-8742-97FD-04188E336CFA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3688-ED72-9540-A271-1B86AA4053F9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674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DE9A7-38B5-D44E-A3A1-AE6076317AE3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6685F-9CD9-6A40-89A9-7036BAC31472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41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AB6F6-1ABE-5B4C-8A38-BC69B4108A54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9B490-1050-424E-9A88-F117DAAD7069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061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3C8F3-3672-E240-9EA9-A40AA64319E6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497E1-3FAE-5C47-B972-6F1B21A29A8C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191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5243B-80DC-6840-8A15-BB0EAF2D3724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3C12E-F82A-9148-880D-7F5231999000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30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CD0D6-8584-304F-8C42-95AE9A0A6505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83DC-0ABF-544F-94A7-A8ADB64CBFEF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22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6DD23-05B3-FF45-97EE-94ECA7E0763F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6FFA1-9E70-8E4A-A7F5-59DA4915FE09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2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 para editar título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6887A0A-46F4-6B40-80A4-4C6BCAFA55DD}" type="datetimeFigureOut">
              <a:rPr lang="es-CL"/>
              <a:pPr/>
              <a:t>26-11-15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2769BDA-3AE8-B24C-AA9D-FF6B583ABB33}" type="slidenum">
              <a:rPr lang="es-CL"/>
              <a:pPr/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 descr="cookie c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…me despidieron!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CL" sz="2800" b="1">
                <a:solidFill>
                  <a:srgbClr val="FFFFFF"/>
                </a:solidFill>
                <a:latin typeface="+mj-lt"/>
              </a:rPr>
              <a:t>26 años en la empresa, ahora que hago?</a:t>
            </a:r>
            <a:endParaRPr lang="es-ES" sz="28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apositiv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4958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r"/>
            <a:r>
              <a:rPr lang="es-CL" sz="6000" b="1">
                <a:solidFill>
                  <a:srgbClr val="FFFF00"/>
                </a:solidFill>
                <a:latin typeface="Arial Narrow" charset="0"/>
              </a:rPr>
              <a:t>…NUEVA REGLA</a:t>
            </a:r>
            <a:endParaRPr lang="es-ES" sz="60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3340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es-CL" sz="5400">
                <a:solidFill>
                  <a:schemeClr val="bg1"/>
                </a:solidFill>
                <a:latin typeface="Arial Narrow" charset="0"/>
              </a:rPr>
              <a:t>Ingenio universitario contra la autoridad!!!</a:t>
            </a:r>
            <a:endParaRPr lang="es-ES" sz="54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</a:rPr>
              <a:t>Le pido que considere esto: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3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4000" dirty="0">
                <a:solidFill>
                  <a:srgbClr val="000090"/>
                </a:solidFill>
              </a:rPr>
              <a:t>Estamos en la</a:t>
            </a:r>
            <a:r>
              <a:rPr lang="es-CL" sz="4800" b="1" dirty="0">
                <a:solidFill>
                  <a:srgbClr val="000090"/>
                </a:solidFill>
              </a:rPr>
              <a:t> econom</a:t>
            </a:r>
            <a:r>
              <a:rPr lang="es-CL" altLang="ja-JP" sz="4800" b="1" dirty="0">
                <a:solidFill>
                  <a:srgbClr val="000090"/>
                </a:solidFill>
              </a:rPr>
              <a:t>ía </a:t>
            </a:r>
            <a:br>
              <a:rPr lang="es-CL" altLang="ja-JP" sz="4800" b="1" dirty="0">
                <a:solidFill>
                  <a:srgbClr val="000090"/>
                </a:solidFill>
              </a:rPr>
            </a:br>
            <a:r>
              <a:rPr lang="es-CL" altLang="ja-JP" sz="4800" b="1" dirty="0">
                <a:solidFill>
                  <a:srgbClr val="000090"/>
                </a:solidFill>
              </a:rPr>
              <a:t>del conocimiento.</a:t>
            </a:r>
            <a:endParaRPr lang="es-CL" altLang="ja-JP" sz="3600" dirty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CL" altLang="ja-JP" sz="3200" dirty="0">
                <a:solidFill>
                  <a:srgbClr val="000090"/>
                </a:solidFill>
              </a:rPr>
              <a:t>En esta economía, se compite con un sello o identidad nacional que, afecta al origen de los productos y servicios transados</a:t>
            </a:r>
            <a:r>
              <a:rPr lang="es-CL" altLang="ja-JP" sz="3200" dirty="0" smtClean="0">
                <a:solidFill>
                  <a:srgbClr val="000090"/>
                </a:solidFill>
              </a:rPr>
              <a:t>.</a:t>
            </a:r>
            <a:endParaRPr lang="es-CL" altLang="ja-JP" sz="4000" dirty="0">
              <a:solidFill>
                <a:srgbClr val="00009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altLang="ja-JP" sz="4400" dirty="0">
                <a:solidFill>
                  <a:srgbClr val="000090"/>
                </a:solidFill>
              </a:rPr>
              <a:t>Yo le reconozco como, </a:t>
            </a:r>
            <a:br>
              <a:rPr lang="es-CL" altLang="ja-JP" sz="4400" dirty="0">
                <a:solidFill>
                  <a:srgbClr val="000090"/>
                </a:solidFill>
              </a:rPr>
            </a:br>
            <a:r>
              <a:rPr lang="es-CL" altLang="ja-JP" sz="4400" dirty="0">
                <a:solidFill>
                  <a:srgbClr val="000090"/>
                </a:solidFill>
              </a:rPr>
              <a:t>		</a:t>
            </a:r>
            <a:r>
              <a:rPr lang="es-CL" altLang="ja-JP" sz="5400" b="1" dirty="0">
                <a:solidFill>
                  <a:srgbClr val="000090"/>
                </a:solidFill>
              </a:rPr>
              <a:t>un patrón histórico.</a:t>
            </a:r>
            <a:endParaRPr lang="es-CL" altLang="ja-JP" sz="4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-854075" y="1762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1800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Historic Pattern / Patrones Hist</a:t>
            </a:r>
            <a:r>
              <a:rPr lang="es-ES_tradnl" altLang="ja-JP" sz="1800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óricos</a:t>
            </a:r>
            <a:endParaRPr lang="es-ES_tradnl" sz="1800">
              <a:solidFill>
                <a:schemeClr val="bg1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6461125"/>
            <a:ext cx="914400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1800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Nadie puede competir con el estilo italiano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6637338" y="2117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-854075" y="1762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Historic Pattern / Patrones Hist</a:t>
            </a:r>
            <a:r>
              <a:rPr lang="es-ES_tradnl" altLang="ja-JP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óricos</a:t>
            </a:r>
            <a:endParaRPr lang="es-ES_tradnl">
              <a:solidFill>
                <a:schemeClr val="bg1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La producci</a:t>
            </a:r>
            <a:r>
              <a:rPr lang="es-ES_tradnl" altLang="ja-JP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ón histórica de China</a:t>
            </a:r>
            <a:endParaRPr lang="es-ES_tradnl">
              <a:solidFill>
                <a:schemeClr val="bg1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 descr="1372479627_VICTORINOX_RUCKSACK_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946275"/>
            <a:ext cx="52578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311195_494659567221726_857384526_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553200" cy="52593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-854075" y="1762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Historic Pattern / Patrones Hist</a:t>
            </a:r>
            <a:r>
              <a:rPr lang="es-ES_tradnl" altLang="ja-JP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óricos</a:t>
            </a:r>
            <a:endParaRPr lang="es-ES_tradnl">
              <a:solidFill>
                <a:schemeClr val="bg1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La inteligencia Suiza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-854075" y="1762125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rgbClr val="FF0000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Historic Pattern / Patrones Hist</a:t>
            </a:r>
            <a:r>
              <a:rPr lang="es-ES_tradnl" altLang="ja-JP">
                <a:solidFill>
                  <a:srgbClr val="FF0000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óricos</a:t>
            </a:r>
            <a:endParaRPr lang="es-ES_tradnl">
              <a:solidFill>
                <a:srgbClr val="FF0000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rgbClr val="FF0000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La simpat</a:t>
            </a:r>
            <a:r>
              <a:rPr lang="es-ES_tradnl" altLang="ja-JP">
                <a:solidFill>
                  <a:srgbClr val="FF0000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ía, novedad e innovación japonesa</a:t>
            </a:r>
            <a:endParaRPr lang="es-ES_tradnl">
              <a:solidFill>
                <a:srgbClr val="FF0000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-854075" y="1762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latin typeface="75 Helvetica Bold" charset="0"/>
                <a:ea typeface="ＭＳ Ｐゴシック" charset="0"/>
                <a:cs typeface="ＭＳ Ｐゴシック" charset="0"/>
              </a:rPr>
              <a:t>Historic Pattern / Patrones Hist</a:t>
            </a:r>
            <a:r>
              <a:rPr lang="es-ES_tradnl" altLang="ja-JP">
                <a:latin typeface="75 Helvetica Bold" charset="0"/>
                <a:ea typeface="ＭＳ Ｐゴシック" charset="0"/>
                <a:cs typeface="ＭＳ Ｐゴシック" charset="0"/>
              </a:rPr>
              <a:t>óricos</a:t>
            </a:r>
            <a:endParaRPr lang="es-ES_tradnl"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La calidad alemana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776288"/>
            <a:ext cx="914400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solidFill>
                  <a:schemeClr val="bg1"/>
                </a:solidFill>
              </a:rPr>
              <a:t>What have the Chileans for the global market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0" y="395288"/>
            <a:ext cx="9144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solidFill>
                  <a:schemeClr val="bg1"/>
                </a:solidFill>
              </a:rPr>
              <a:t>What have the Chileans for the global market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-854075" y="1762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s-ES_tradnl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Historic Pattern / Patrones Hist</a:t>
            </a:r>
            <a:r>
              <a:rPr lang="es-ES_tradnl" altLang="ja-JP">
                <a:solidFill>
                  <a:schemeClr val="bg1"/>
                </a:solidFill>
                <a:latin typeface="75 Helvetica Bold" charset="0"/>
                <a:ea typeface="ＭＳ Ｐゴシック" charset="0"/>
                <a:cs typeface="ＭＳ Ｐゴシック" charset="0"/>
              </a:rPr>
              <a:t>óricos</a:t>
            </a:r>
            <a:endParaRPr lang="es-ES_tradnl">
              <a:solidFill>
                <a:schemeClr val="bg1"/>
              </a:solidFill>
              <a:latin typeface="75 Helvetica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4572000" y="1371600"/>
            <a:ext cx="4343400" cy="51244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s-ES_tradnl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  <a:t> y nosotros </a:t>
            </a:r>
            <a:r>
              <a:rPr lang="es-ES_tradnl" sz="6600" dirty="0" smtClean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  <a:t>perrita,</a:t>
            </a:r>
            <a:r>
              <a:rPr lang="es-ES_tradnl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  <a:t/>
            </a:r>
            <a:br>
              <a:rPr lang="es-ES_tradnl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</a:br>
            <a:r>
              <a:rPr lang="es-ES_tradnl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  <a:t>con qu</a:t>
            </a:r>
            <a:r>
              <a:rPr lang="es-ES_tradnl" altLang="ja-JP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  <a:t>é </a:t>
            </a:r>
            <a:br>
              <a:rPr lang="es-ES_tradnl" altLang="ja-JP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</a:br>
            <a:r>
              <a:rPr lang="es-ES_tradnl" altLang="ja-JP" sz="6600" dirty="0">
                <a:solidFill>
                  <a:schemeClr val="bg1"/>
                </a:solidFill>
                <a:latin typeface="35 Helvetica Thin" charset="0"/>
                <a:ea typeface="ＭＳ Ｐゴシック" charset="0"/>
                <a:cs typeface="ＭＳ Ｐゴシック" charset="0"/>
              </a:rPr>
              <a:t>vamos a competir?</a:t>
            </a:r>
            <a:endParaRPr lang="es-ES_tradnl" sz="6600" dirty="0">
              <a:solidFill>
                <a:schemeClr val="bg1"/>
              </a:solidFill>
              <a:latin typeface="35 Helvetica Thi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YODA-MOVIE-facebo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4400" b="1">
                <a:solidFill>
                  <a:schemeClr val="bg1"/>
                </a:solidFill>
              </a:rPr>
              <a:t>Yo siento que…</a:t>
            </a:r>
          </a:p>
        </p:txBody>
      </p:sp>
      <p:sp>
        <p:nvSpPr>
          <p:cNvPr id="201732" name="Rectangle 3"/>
          <p:cNvSpPr>
            <a:spLocks noChangeArrowheads="1"/>
          </p:cNvSpPr>
          <p:nvPr/>
        </p:nvSpPr>
        <p:spPr bwMode="auto">
          <a:xfrm>
            <a:off x="0" y="4114800"/>
            <a:ext cx="9144000" cy="26068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s-CL" sz="3600">
                <a:solidFill>
                  <a:schemeClr val="bg1"/>
                </a:solidFill>
                <a:latin typeface="Calibri" charset="0"/>
              </a:rPr>
              <a:t>Para </a:t>
            </a:r>
            <a:r>
              <a:rPr lang="es-CL" sz="4800" b="1">
                <a:solidFill>
                  <a:schemeClr val="bg1"/>
                </a:solidFill>
                <a:latin typeface="Calibri" charset="0"/>
              </a:rPr>
              <a:t>m</a:t>
            </a:r>
            <a:r>
              <a:rPr lang="es-CL" altLang="ja-JP" sz="4800" b="1">
                <a:solidFill>
                  <a:schemeClr val="bg1"/>
                </a:solidFill>
                <a:latin typeface="Calibri" charset="0"/>
              </a:rPr>
              <a:t>ejor competir</a:t>
            </a:r>
            <a:r>
              <a:rPr lang="es-CL" sz="5400" b="1">
                <a:solidFill>
                  <a:schemeClr val="bg1"/>
                </a:solidFill>
                <a:latin typeface="Calibri" charset="0"/>
              </a:rPr>
              <a:t>, </a:t>
            </a:r>
            <a:br>
              <a:rPr lang="es-CL" sz="5400" b="1">
                <a:solidFill>
                  <a:schemeClr val="bg1"/>
                </a:solidFill>
                <a:latin typeface="Calibri" charset="0"/>
              </a:rPr>
            </a:br>
            <a:r>
              <a:rPr lang="es-CL" sz="4000">
                <a:solidFill>
                  <a:schemeClr val="bg1"/>
                </a:solidFill>
                <a:latin typeface="Calibri" charset="0"/>
              </a:rPr>
              <a:t>d</a:t>
            </a:r>
            <a:r>
              <a:rPr lang="es-CL" altLang="ja-JP" sz="4000">
                <a:solidFill>
                  <a:schemeClr val="bg1"/>
                </a:solidFill>
                <a:latin typeface="Calibri" charset="0"/>
              </a:rPr>
              <a:t>esarrollar productos y servicios que </a:t>
            </a:r>
            <a:r>
              <a:rPr lang="es-CL" altLang="ja-JP" sz="5400" b="1">
                <a:solidFill>
                  <a:schemeClr val="bg1"/>
                </a:solidFill>
                <a:latin typeface="Calibri" charset="0"/>
              </a:rPr>
              <a:t>generen valor mediante innovación, debes!</a:t>
            </a:r>
            <a:endParaRPr lang="es-CL" altLang="ja-JP" sz="44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r"/>
            <a:r>
              <a:rPr lang="es-CL" sz="8800" b="1">
                <a:solidFill>
                  <a:srgbClr val="FF8000"/>
                </a:solidFill>
                <a:latin typeface="Arial Narrow" charset="0"/>
              </a:rPr>
              <a:t>…nueva belleza?</a:t>
            </a:r>
            <a:endParaRPr lang="es-ES" sz="8800">
              <a:solidFill>
                <a:srgbClr val="FF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43600" y="4724400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CL" sz="2800" b="1">
                <a:solidFill>
                  <a:srgbClr val="FF0000"/>
                </a:solidFill>
                <a:latin typeface="Arial Narrow" charset="0"/>
              </a:rPr>
              <a:t>Existen opciones variadas de origen org</a:t>
            </a:r>
            <a:r>
              <a:rPr lang="es-CL" altLang="ja-JP" sz="2800" b="1">
                <a:solidFill>
                  <a:srgbClr val="FF0000"/>
                </a:solidFill>
                <a:latin typeface="Arial Narrow" charset="0"/>
              </a:rPr>
              <a:t>ánico</a:t>
            </a:r>
            <a:endParaRPr lang="es-ES" sz="28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pic>
        <p:nvPicPr>
          <p:cNvPr id="189444" name="Picture 4" descr="hdp-reductor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39850"/>
            <a:ext cx="4452938" cy="53657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4648200" y="1090613"/>
            <a:ext cx="2643188" cy="2643187"/>
            <a:chOff x="4572000" y="1785926"/>
            <a:chExt cx="2643206" cy="2643206"/>
          </a:xfrm>
        </p:grpSpPr>
        <p:sp>
          <p:nvSpPr>
            <p:cNvPr id="27" name="26 Elipse"/>
            <p:cNvSpPr>
              <a:spLocks noChangeArrowheads="1"/>
            </p:cNvSpPr>
            <p:nvPr/>
          </p:nvSpPr>
          <p:spPr bwMode="auto">
            <a:xfrm>
              <a:off x="4572000" y="1785926"/>
              <a:ext cx="2643206" cy="264320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529" name="Picture 6" descr="https://supermercado.telemercados.cl/openstore/images/ProductosXL/56920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3" y="2285992"/>
              <a:ext cx="1771662" cy="17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914400" y="5822950"/>
            <a:ext cx="8077200" cy="47625"/>
          </a:xfrm>
          <a:prstGeom prst="line">
            <a:avLst/>
          </a:prstGeom>
          <a:noFill/>
          <a:ln w="57150" cap="rnd">
            <a:solidFill>
              <a:srgbClr val="FF8000"/>
            </a:solidFill>
            <a:prstDash val="sysDot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3782" name="Line 7"/>
          <p:cNvSpPr>
            <a:spLocks noChangeShapeType="1"/>
          </p:cNvSpPr>
          <p:nvPr/>
        </p:nvSpPr>
        <p:spPr bwMode="auto">
          <a:xfrm>
            <a:off x="1219200" y="1295400"/>
            <a:ext cx="7162800" cy="4419600"/>
          </a:xfrm>
          <a:prstGeom prst="line">
            <a:avLst/>
          </a:prstGeom>
          <a:noFill/>
          <a:ln w="3810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16200000">
            <a:off x="112713" y="4916487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1800" b="1">
                <a:solidFill>
                  <a:schemeClr val="bg1"/>
                </a:solidFill>
                <a:latin typeface="Arial Narrow" charset="0"/>
              </a:rPr>
              <a:t>PRECIO</a:t>
            </a:r>
            <a:endParaRPr lang="es-ES" sz="18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203784" name="Text Box 9"/>
          <p:cNvSpPr txBox="1">
            <a:spLocks noChangeArrowheads="1"/>
          </p:cNvSpPr>
          <p:nvPr/>
        </p:nvSpPr>
        <p:spPr bwMode="auto">
          <a:xfrm>
            <a:off x="3054350" y="58816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1800" b="1">
                <a:solidFill>
                  <a:schemeClr val="bg1"/>
                </a:solidFill>
                <a:latin typeface="Arial Narrow" charset="0"/>
              </a:rPr>
              <a:t>CANTIDAD</a:t>
            </a:r>
            <a:endParaRPr lang="es-ES" sz="18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203785" name="Text Box 16"/>
          <p:cNvSpPr txBox="1">
            <a:spLocks noChangeArrowheads="1"/>
          </p:cNvSpPr>
          <p:nvPr/>
        </p:nvSpPr>
        <p:spPr bwMode="auto">
          <a:xfrm>
            <a:off x="8153400" y="5973763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b="1">
                <a:solidFill>
                  <a:schemeClr val="bg1"/>
                </a:solidFill>
              </a:rPr>
              <a:t>(+)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203786" name="Text Box 17"/>
          <p:cNvSpPr txBox="1">
            <a:spLocks noChangeArrowheads="1"/>
          </p:cNvSpPr>
          <p:nvPr/>
        </p:nvSpPr>
        <p:spPr bwMode="auto">
          <a:xfrm>
            <a:off x="304800" y="11430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b="1">
                <a:solidFill>
                  <a:schemeClr val="bg1"/>
                </a:solidFill>
              </a:rPr>
              <a:t>(+)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203787" name="Text Box 18"/>
          <p:cNvSpPr txBox="1">
            <a:spLocks noChangeArrowheads="1"/>
          </p:cNvSpPr>
          <p:nvPr/>
        </p:nvSpPr>
        <p:spPr bwMode="auto">
          <a:xfrm>
            <a:off x="336550" y="59737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b="1">
                <a:solidFill>
                  <a:schemeClr val="bg1"/>
                </a:solidFill>
              </a:rPr>
              <a:t>(-)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203788" name="17 CuadroTexto"/>
          <p:cNvSpPr txBox="1">
            <a:spLocks noChangeArrowheads="1"/>
          </p:cNvSpPr>
          <p:nvPr/>
        </p:nvSpPr>
        <p:spPr bwMode="auto">
          <a:xfrm>
            <a:off x="0" y="685800"/>
            <a:ext cx="23225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400">
                <a:solidFill>
                  <a:srgbClr val="FF8000"/>
                </a:solidFill>
                <a:latin typeface="Arial Narrow" charset="0"/>
              </a:rPr>
              <a:t>DIFERENCIACION</a:t>
            </a:r>
          </a:p>
        </p:txBody>
      </p:sp>
      <p:sp>
        <p:nvSpPr>
          <p:cNvPr id="203789" name="18 CuadroTexto"/>
          <p:cNvSpPr txBox="1">
            <a:spLocks noChangeArrowheads="1"/>
          </p:cNvSpPr>
          <p:nvPr/>
        </p:nvSpPr>
        <p:spPr bwMode="auto">
          <a:xfrm>
            <a:off x="6019800" y="5943600"/>
            <a:ext cx="212883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400">
                <a:solidFill>
                  <a:srgbClr val="FF8000"/>
                </a:solidFill>
                <a:latin typeface="Arial Narrow" charset="0"/>
              </a:rPr>
              <a:t>COSTOS BAJOS</a:t>
            </a:r>
          </a:p>
        </p:txBody>
      </p:sp>
      <p:grpSp>
        <p:nvGrpSpPr>
          <p:cNvPr id="3" name="28 Grupo"/>
          <p:cNvGrpSpPr>
            <a:grpSpLocks/>
          </p:cNvGrpSpPr>
          <p:nvPr/>
        </p:nvGrpSpPr>
        <p:grpSpPr bwMode="auto">
          <a:xfrm>
            <a:off x="152400" y="2214563"/>
            <a:ext cx="2357438" cy="2357437"/>
            <a:chOff x="571472" y="3429000"/>
            <a:chExt cx="2357454" cy="2357454"/>
          </a:xfrm>
        </p:grpSpPr>
        <p:sp>
          <p:nvSpPr>
            <p:cNvPr id="22" name="21 Elipse"/>
            <p:cNvSpPr>
              <a:spLocks noChangeArrowheads="1"/>
            </p:cNvSpPr>
            <p:nvPr/>
          </p:nvSpPr>
          <p:spPr bwMode="auto">
            <a:xfrm>
              <a:off x="571472" y="3429000"/>
              <a:ext cx="2357454" cy="235745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543" name="Picture 4" descr="https://supermercado.telemercados.cl/openstore/images/ProductosXL/40225700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3786190"/>
              <a:ext cx="1643073" cy="16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4878388" y="962025"/>
            <a:ext cx="2181225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800" b="1">
                <a:solidFill>
                  <a:schemeClr val="bg1"/>
                </a:solidFill>
                <a:latin typeface="Calibri" charset="0"/>
              </a:rPr>
              <a:t>800 g / $750</a:t>
            </a:r>
          </a:p>
        </p:txBody>
      </p:sp>
      <p:grpSp>
        <p:nvGrpSpPr>
          <p:cNvPr id="4" name="29 Grupo"/>
          <p:cNvGrpSpPr>
            <a:grpSpLocks/>
          </p:cNvGrpSpPr>
          <p:nvPr/>
        </p:nvGrpSpPr>
        <p:grpSpPr bwMode="auto">
          <a:xfrm>
            <a:off x="2727325" y="3048000"/>
            <a:ext cx="2357438" cy="2357438"/>
            <a:chOff x="3000364" y="3714752"/>
            <a:chExt cx="2357454" cy="2357454"/>
          </a:xfrm>
        </p:grpSpPr>
        <p:sp>
          <p:nvSpPr>
            <p:cNvPr id="25" name="24 Elipse"/>
            <p:cNvSpPr>
              <a:spLocks noChangeArrowheads="1"/>
            </p:cNvSpPr>
            <p:nvPr/>
          </p:nvSpPr>
          <p:spPr bwMode="auto">
            <a:xfrm>
              <a:off x="3000364" y="3714752"/>
              <a:ext cx="2357454" cy="235745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546" name="Picture 8" descr="http://www.jumbo.cl/FO_IMGS/gr/753553-ST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4071942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2667000" y="4967288"/>
            <a:ext cx="2478088" cy="5191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800" b="1">
                <a:solidFill>
                  <a:schemeClr val="bg1"/>
                </a:solidFill>
                <a:latin typeface="Calibri" charset="0"/>
              </a:rPr>
              <a:t>250 g / $1.629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71800" y="144463"/>
            <a:ext cx="6172200" cy="693737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CL" sz="3600" b="1">
                <a:solidFill>
                  <a:schemeClr val="bg1"/>
                </a:solidFill>
                <a:latin typeface="Arial Narrow" charset="0"/>
              </a:rPr>
              <a:t>Agregar valor es Ganar m</a:t>
            </a:r>
            <a:r>
              <a:rPr lang="es-CL" altLang="ja-JP" sz="3600" b="1">
                <a:solidFill>
                  <a:schemeClr val="bg1"/>
                </a:solidFill>
                <a:latin typeface="Arial Narrow" charset="0"/>
              </a:rPr>
              <a:t>ás!</a:t>
            </a:r>
            <a:endParaRPr lang="es-E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grpSp>
        <p:nvGrpSpPr>
          <p:cNvPr id="5" name="31 Grupo"/>
          <p:cNvGrpSpPr>
            <a:grpSpLocks/>
          </p:cNvGrpSpPr>
          <p:nvPr/>
        </p:nvGrpSpPr>
        <p:grpSpPr bwMode="auto">
          <a:xfrm>
            <a:off x="6689725" y="3276600"/>
            <a:ext cx="2143125" cy="2143125"/>
            <a:chOff x="6786578" y="3143248"/>
            <a:chExt cx="2143140" cy="2143140"/>
          </a:xfrm>
        </p:grpSpPr>
        <p:sp>
          <p:nvSpPr>
            <p:cNvPr id="28" name="27 Elipse"/>
            <p:cNvSpPr>
              <a:spLocks noChangeArrowheads="1"/>
            </p:cNvSpPr>
            <p:nvPr/>
          </p:nvSpPr>
          <p:spPr bwMode="auto">
            <a:xfrm>
              <a:off x="6786578" y="3143248"/>
              <a:ext cx="2143140" cy="21431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69" y="3500439"/>
              <a:ext cx="1357321" cy="1357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203802" name="Line 4"/>
          <p:cNvSpPr>
            <a:spLocks noChangeShapeType="1"/>
          </p:cNvSpPr>
          <p:nvPr/>
        </p:nvSpPr>
        <p:spPr bwMode="auto">
          <a:xfrm flipV="1">
            <a:off x="914400" y="1143000"/>
            <a:ext cx="39688" cy="4572000"/>
          </a:xfrm>
          <a:prstGeom prst="line">
            <a:avLst/>
          </a:prstGeom>
          <a:noFill/>
          <a:ln w="57150" cap="rnd">
            <a:solidFill>
              <a:srgbClr val="FF8000"/>
            </a:solidFill>
            <a:prstDash val="sysDot"/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381000" y="1924050"/>
            <a:ext cx="1982788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800" b="1">
                <a:solidFill>
                  <a:schemeClr val="bg1"/>
                </a:solidFill>
                <a:latin typeface="Calibri" charset="0"/>
              </a:rPr>
              <a:t>30 g / $270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6572250" y="5105400"/>
            <a:ext cx="2378075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800" b="1">
                <a:solidFill>
                  <a:schemeClr val="bg1"/>
                </a:solidFill>
                <a:latin typeface="Calibri" charset="0"/>
              </a:rPr>
              <a:t>1000 g / $249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1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5"/>
          <p:cNvSpPr>
            <a:spLocks noChangeShapeType="1"/>
          </p:cNvSpPr>
          <p:nvPr/>
        </p:nvSpPr>
        <p:spPr bwMode="auto">
          <a:xfrm>
            <a:off x="914400" y="5822950"/>
            <a:ext cx="8077200" cy="4762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2211" name="Line 7"/>
          <p:cNvSpPr>
            <a:spLocks noChangeShapeType="1"/>
          </p:cNvSpPr>
          <p:nvPr/>
        </p:nvSpPr>
        <p:spPr bwMode="auto">
          <a:xfrm>
            <a:off x="1219200" y="1295400"/>
            <a:ext cx="7162800" cy="44196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16200000">
            <a:off x="112713" y="4916487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1800" b="1">
                <a:solidFill>
                  <a:schemeClr val="bg1"/>
                </a:solidFill>
                <a:latin typeface="Arial Narrow" charset="0"/>
              </a:rPr>
              <a:t>PRECIO</a:t>
            </a:r>
            <a:endParaRPr lang="es-ES" sz="18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222213" name="Text Box 9"/>
          <p:cNvSpPr txBox="1">
            <a:spLocks noChangeArrowheads="1"/>
          </p:cNvSpPr>
          <p:nvPr/>
        </p:nvSpPr>
        <p:spPr bwMode="auto">
          <a:xfrm>
            <a:off x="3054350" y="58816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1800" b="1">
                <a:solidFill>
                  <a:schemeClr val="bg1"/>
                </a:solidFill>
                <a:latin typeface="Arial Narrow" charset="0"/>
              </a:rPr>
              <a:t>CANTIDAD</a:t>
            </a:r>
            <a:endParaRPr lang="es-ES" sz="18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222214" name="Text Box 16"/>
          <p:cNvSpPr txBox="1">
            <a:spLocks noChangeArrowheads="1"/>
          </p:cNvSpPr>
          <p:nvPr/>
        </p:nvSpPr>
        <p:spPr bwMode="auto">
          <a:xfrm>
            <a:off x="8153400" y="5973763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b="1">
                <a:solidFill>
                  <a:srgbClr val="FFFF00"/>
                </a:solidFill>
              </a:rPr>
              <a:t>(+)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222215" name="Text Box 17"/>
          <p:cNvSpPr txBox="1">
            <a:spLocks noChangeArrowheads="1"/>
          </p:cNvSpPr>
          <p:nvPr/>
        </p:nvSpPr>
        <p:spPr bwMode="auto">
          <a:xfrm>
            <a:off x="304800" y="11430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b="1">
                <a:solidFill>
                  <a:srgbClr val="FFFF00"/>
                </a:solidFill>
              </a:rPr>
              <a:t>(+)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222216" name="Text Box 18"/>
          <p:cNvSpPr txBox="1">
            <a:spLocks noChangeArrowheads="1"/>
          </p:cNvSpPr>
          <p:nvPr/>
        </p:nvSpPr>
        <p:spPr bwMode="auto">
          <a:xfrm>
            <a:off x="336550" y="59737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b="1">
                <a:solidFill>
                  <a:srgbClr val="FFFF00"/>
                </a:solidFill>
              </a:rPr>
              <a:t>(-)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222217" name="17 CuadroTexto"/>
          <p:cNvSpPr txBox="1">
            <a:spLocks noChangeArrowheads="1"/>
          </p:cNvSpPr>
          <p:nvPr/>
        </p:nvSpPr>
        <p:spPr bwMode="auto">
          <a:xfrm>
            <a:off x="0" y="685800"/>
            <a:ext cx="23225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400">
                <a:solidFill>
                  <a:srgbClr val="FFFF00"/>
                </a:solidFill>
                <a:latin typeface="Arial Narrow" charset="0"/>
              </a:rPr>
              <a:t>DIFERENCIACION</a:t>
            </a:r>
          </a:p>
        </p:txBody>
      </p:sp>
      <p:sp>
        <p:nvSpPr>
          <p:cNvPr id="222218" name="18 CuadroTexto"/>
          <p:cNvSpPr txBox="1">
            <a:spLocks noChangeArrowheads="1"/>
          </p:cNvSpPr>
          <p:nvPr/>
        </p:nvSpPr>
        <p:spPr bwMode="auto">
          <a:xfrm>
            <a:off x="6019800" y="5943600"/>
            <a:ext cx="212883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CL" sz="2400">
                <a:solidFill>
                  <a:srgbClr val="FFFF00"/>
                </a:solidFill>
                <a:latin typeface="Arial Narrow" charset="0"/>
              </a:rPr>
              <a:t>COSTOS BAJOS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71800" y="144463"/>
            <a:ext cx="6172200" cy="693737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CL" sz="3600" b="1">
                <a:solidFill>
                  <a:schemeClr val="bg1"/>
                </a:solidFill>
                <a:latin typeface="Arial Narrow" charset="0"/>
              </a:rPr>
              <a:t>Agregar valor es Ganar m</a:t>
            </a:r>
            <a:r>
              <a:rPr lang="es-CL" altLang="ja-JP" sz="3600" b="1">
                <a:solidFill>
                  <a:schemeClr val="bg1"/>
                </a:solidFill>
                <a:latin typeface="Arial Narrow" charset="0"/>
              </a:rPr>
              <a:t>ás!</a:t>
            </a:r>
            <a:endParaRPr lang="es-E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sp>
        <p:nvSpPr>
          <p:cNvPr id="222220" name="Line 4"/>
          <p:cNvSpPr>
            <a:spLocks noChangeShapeType="1"/>
          </p:cNvSpPr>
          <p:nvPr/>
        </p:nvSpPr>
        <p:spPr bwMode="auto">
          <a:xfrm flipV="1">
            <a:off x="914400" y="1143000"/>
            <a:ext cx="39688" cy="4572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none" w="lg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5867400" y="38846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/>
          </a:p>
        </p:txBody>
      </p:sp>
      <p:grpSp>
        <p:nvGrpSpPr>
          <p:cNvPr id="222222" name="Group 14"/>
          <p:cNvGrpSpPr>
            <a:grpSpLocks/>
          </p:cNvGrpSpPr>
          <p:nvPr/>
        </p:nvGrpSpPr>
        <p:grpSpPr bwMode="auto">
          <a:xfrm>
            <a:off x="6172200" y="3429000"/>
            <a:ext cx="2719388" cy="2643188"/>
            <a:chOff x="2880" y="159"/>
            <a:chExt cx="1713" cy="1665"/>
          </a:xfrm>
        </p:grpSpPr>
        <p:sp>
          <p:nvSpPr>
            <p:cNvPr id="27" name="26 Elipse"/>
            <p:cNvSpPr>
              <a:spLocks noChangeArrowheads="1"/>
            </p:cNvSpPr>
            <p:nvPr/>
          </p:nvSpPr>
          <p:spPr bwMode="auto">
            <a:xfrm>
              <a:off x="2928" y="159"/>
              <a:ext cx="1665" cy="16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2224" name="Picture 16" descr="Imagen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72"/>
              <a:ext cx="1488" cy="744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7620000" y="3709988"/>
            <a:ext cx="1370013" cy="7985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CL" sz="1800" b="1">
                <a:solidFill>
                  <a:schemeClr val="bg1"/>
                </a:solidFill>
                <a:latin typeface="Calibri" charset="0"/>
              </a:rPr>
              <a:t>FIRE RUN</a:t>
            </a:r>
          </a:p>
          <a:p>
            <a:pPr algn="ctr" eaLnBrk="1" hangingPunct="1">
              <a:lnSpc>
                <a:spcPct val="80000"/>
              </a:lnSpc>
            </a:pPr>
            <a:r>
              <a:rPr lang="es-ES_tradnl" sz="1600"/>
              <a:t>POWER</a:t>
            </a:r>
            <a:endParaRPr lang="es-CL" sz="2400" b="1">
              <a:solidFill>
                <a:schemeClr val="bg1"/>
              </a:solidFill>
              <a:latin typeface="Calibri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s-CL" sz="2400" b="1">
                <a:solidFill>
                  <a:schemeClr val="bg1"/>
                </a:solidFill>
                <a:latin typeface="Calibri" charset="0"/>
              </a:rPr>
              <a:t>$ 15.990</a:t>
            </a:r>
          </a:p>
        </p:txBody>
      </p:sp>
      <p:grpSp>
        <p:nvGrpSpPr>
          <p:cNvPr id="222226" name="Group 18"/>
          <p:cNvGrpSpPr>
            <a:grpSpLocks/>
          </p:cNvGrpSpPr>
          <p:nvPr/>
        </p:nvGrpSpPr>
        <p:grpSpPr bwMode="auto">
          <a:xfrm>
            <a:off x="4876800" y="838200"/>
            <a:ext cx="2689225" cy="2357438"/>
            <a:chOff x="1824" y="1680"/>
            <a:chExt cx="1694" cy="1485"/>
          </a:xfrm>
        </p:grpSpPr>
        <p:sp>
          <p:nvSpPr>
            <p:cNvPr id="25" name="24 Elipse"/>
            <p:cNvSpPr>
              <a:spLocks noChangeArrowheads="1"/>
            </p:cNvSpPr>
            <p:nvPr/>
          </p:nvSpPr>
          <p:spPr bwMode="auto">
            <a:xfrm>
              <a:off x="1973" y="1680"/>
              <a:ext cx="1485" cy="14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2228" name="Picture 20" descr="Imagen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16"/>
              <a:ext cx="1694" cy="779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5205413" y="2828925"/>
            <a:ext cx="1663700" cy="798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CL" sz="1800" b="1">
                <a:solidFill>
                  <a:schemeClr val="bg1"/>
                </a:solidFill>
                <a:latin typeface="Calibri" charset="0"/>
              </a:rPr>
              <a:t>ANWA</a:t>
            </a:r>
          </a:p>
          <a:p>
            <a:pPr algn="ctr" eaLnBrk="1" hangingPunct="1">
              <a:lnSpc>
                <a:spcPct val="80000"/>
              </a:lnSpc>
            </a:pPr>
            <a:r>
              <a:rPr lang="es-ES_tradnl" sz="1600"/>
              <a:t>NEW BALANCE</a:t>
            </a:r>
            <a:endParaRPr lang="es-CL" sz="2400" b="1">
              <a:solidFill>
                <a:schemeClr val="bg1"/>
              </a:solidFill>
              <a:latin typeface="Calibri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s-CL" sz="2400" b="1">
                <a:solidFill>
                  <a:schemeClr val="bg1"/>
                </a:solidFill>
                <a:latin typeface="Calibri" charset="0"/>
              </a:rPr>
              <a:t>$ 27.990</a:t>
            </a:r>
          </a:p>
        </p:txBody>
      </p:sp>
      <p:grpSp>
        <p:nvGrpSpPr>
          <p:cNvPr id="222230" name="Group 22"/>
          <p:cNvGrpSpPr>
            <a:grpSpLocks/>
          </p:cNvGrpSpPr>
          <p:nvPr/>
        </p:nvGrpSpPr>
        <p:grpSpPr bwMode="auto">
          <a:xfrm>
            <a:off x="158750" y="1909763"/>
            <a:ext cx="2687638" cy="2357437"/>
            <a:chOff x="100" y="1203"/>
            <a:chExt cx="1693" cy="1485"/>
          </a:xfrm>
        </p:grpSpPr>
        <p:sp>
          <p:nvSpPr>
            <p:cNvPr id="22" name="21 Elipse"/>
            <p:cNvSpPr>
              <a:spLocks noChangeArrowheads="1"/>
            </p:cNvSpPr>
            <p:nvPr/>
          </p:nvSpPr>
          <p:spPr bwMode="auto">
            <a:xfrm>
              <a:off x="100" y="1203"/>
              <a:ext cx="1485" cy="14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2232" name="Picture 24" descr="Imagen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1649" cy="76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766763" y="3276600"/>
            <a:ext cx="1370012" cy="798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CL" sz="1800" b="1">
                <a:solidFill>
                  <a:schemeClr val="bg1"/>
                </a:solidFill>
                <a:latin typeface="Calibri" charset="0"/>
              </a:rPr>
              <a:t>ADISTAR</a:t>
            </a:r>
          </a:p>
          <a:p>
            <a:pPr algn="ctr" eaLnBrk="1" hangingPunct="1">
              <a:lnSpc>
                <a:spcPct val="80000"/>
              </a:lnSpc>
            </a:pPr>
            <a:r>
              <a:rPr lang="es-ES_tradnl" sz="1600"/>
              <a:t>ADIDAS</a:t>
            </a:r>
            <a:endParaRPr lang="es-CL" sz="2400" b="1">
              <a:solidFill>
                <a:schemeClr val="bg1"/>
              </a:solidFill>
              <a:latin typeface="Calibri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s-CL" sz="2400" b="1">
                <a:solidFill>
                  <a:schemeClr val="bg1"/>
                </a:solidFill>
                <a:latin typeface="Calibri" charset="0"/>
              </a:rPr>
              <a:t>$ 99.990</a:t>
            </a:r>
          </a:p>
        </p:txBody>
      </p:sp>
      <p:grpSp>
        <p:nvGrpSpPr>
          <p:cNvPr id="222234" name="Group 26"/>
          <p:cNvGrpSpPr>
            <a:grpSpLocks/>
          </p:cNvGrpSpPr>
          <p:nvPr/>
        </p:nvGrpSpPr>
        <p:grpSpPr bwMode="auto">
          <a:xfrm>
            <a:off x="2538413" y="3048000"/>
            <a:ext cx="2603500" cy="2143125"/>
            <a:chOff x="3936" y="1897"/>
            <a:chExt cx="1640" cy="1350"/>
          </a:xfrm>
        </p:grpSpPr>
        <p:sp>
          <p:nvSpPr>
            <p:cNvPr id="28" name="27 Elipse"/>
            <p:cNvSpPr>
              <a:spLocks noChangeArrowheads="1"/>
            </p:cNvSpPr>
            <p:nvPr/>
          </p:nvSpPr>
          <p:spPr bwMode="auto">
            <a:xfrm>
              <a:off x="4138" y="1897"/>
              <a:ext cx="1350" cy="13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2236" name="Picture 28" descr="Imagen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064"/>
              <a:ext cx="1640" cy="781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2971800" y="4800600"/>
            <a:ext cx="1771650" cy="7985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CL" sz="1800" b="1">
                <a:solidFill>
                  <a:schemeClr val="bg1"/>
                </a:solidFill>
                <a:latin typeface="Calibri" charset="0"/>
              </a:rPr>
              <a:t>RESPONSE 23</a:t>
            </a:r>
          </a:p>
          <a:p>
            <a:pPr algn="ctr" eaLnBrk="1" hangingPunct="1">
              <a:lnSpc>
                <a:spcPct val="80000"/>
              </a:lnSpc>
            </a:pPr>
            <a:r>
              <a:rPr lang="es-ES_tradnl" sz="1600"/>
              <a:t>ADIDAS</a:t>
            </a:r>
            <a:endParaRPr lang="es-CL" sz="2400" b="1">
              <a:solidFill>
                <a:schemeClr val="bg1"/>
              </a:solidFill>
              <a:latin typeface="Calibri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s-CL" sz="2400" b="1">
                <a:solidFill>
                  <a:schemeClr val="bg1"/>
                </a:solidFill>
                <a:latin typeface="Calibri" charset="0"/>
              </a:rPr>
              <a:t>$ 59.990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1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CL" sz="4400" b="1" dirty="0" smtClean="0">
                <a:solidFill>
                  <a:schemeClr val="bg1"/>
                </a:solidFill>
                <a:latin typeface="Arial Narrow" charset="0"/>
              </a:rPr>
              <a:t>Emprender y Creer</a:t>
            </a:r>
            <a:br>
              <a:rPr lang="es-CL" sz="4400" b="1" dirty="0" smtClean="0">
                <a:solidFill>
                  <a:schemeClr val="bg1"/>
                </a:solidFill>
                <a:latin typeface="Arial Narrow" charset="0"/>
              </a:rPr>
            </a:br>
            <a:r>
              <a:rPr lang="es-CL" altLang="ja-JP" sz="4400" b="1" dirty="0" smtClean="0">
                <a:solidFill>
                  <a:schemeClr val="bg1"/>
                </a:solidFill>
                <a:latin typeface="Arial Narrow" charset="0"/>
              </a:rPr>
              <a:t>es tener </a:t>
            </a:r>
            <a:r>
              <a:rPr lang="es-CL" altLang="ja-JP" sz="4400" b="1" dirty="0">
                <a:solidFill>
                  <a:schemeClr val="bg1"/>
                </a:solidFill>
                <a:latin typeface="Arial Narrow" charset="0"/>
              </a:rPr>
              <a:t>ideas y motivación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8036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b="1" dirty="0">
                <a:solidFill>
                  <a:srgbClr val="FFFF00"/>
                </a:solidFill>
                <a:latin typeface="Calibri" charset="0"/>
              </a:rPr>
              <a:t>Emprender </a:t>
            </a:r>
            <a:r>
              <a:rPr lang="es-CL" b="1" dirty="0" smtClean="0">
                <a:solidFill>
                  <a:srgbClr val="FFFF00"/>
                </a:solidFill>
                <a:latin typeface="Calibri" charset="0"/>
              </a:rPr>
              <a:t>y creer, </a:t>
            </a:r>
            <a:r>
              <a:rPr lang="es-CL" b="1" dirty="0">
                <a:solidFill>
                  <a:srgbClr val="FFFF00"/>
                </a:solidFill>
                <a:latin typeface="Calibri" charset="0"/>
              </a:rPr>
              <a:t>implica relacionar los elementos esenciales que debo potenciar:</a:t>
            </a:r>
            <a:endParaRPr lang="es-CL" sz="2800" b="1" dirty="0">
              <a:solidFill>
                <a:srgbClr val="FFFF00"/>
              </a:solidFill>
              <a:latin typeface="Calibri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CL" sz="2800" b="1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Calibri" charset="0"/>
              </a:rPr>
              <a:t>EDUCACION + INVERSION + 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AVANCE + MEJORA CONTINUA.</a:t>
            </a: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Calibri" charset="0"/>
              </a:rPr>
              <a:t>SACRIFICAR: el ego, el tiempo y el descanso.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Calibri" charset="0"/>
              </a:rPr>
              <a:t>ACELERAR: la mezcla, la tolerancia, el talento, la tecnolog</a:t>
            </a:r>
            <a:r>
              <a:rPr lang="es-ES_tradnl" altLang="ja-JP" sz="2800" dirty="0">
                <a:solidFill>
                  <a:schemeClr val="bg1"/>
                </a:solidFill>
                <a:latin typeface="Calibri" charset="0"/>
              </a:rPr>
              <a:t>ía.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altLang="ja-JP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altLang="ja-JP" sz="2800" dirty="0">
                <a:solidFill>
                  <a:schemeClr val="bg1"/>
                </a:solidFill>
                <a:latin typeface="Calibri" charset="0"/>
              </a:rPr>
              <a:t>DEFINIR el por qué </a:t>
            </a:r>
            <a:r>
              <a:rPr lang="es-ES_tradnl" altLang="ja-JP" sz="2800" dirty="0" smtClean="0">
                <a:solidFill>
                  <a:schemeClr val="bg1"/>
                </a:solidFill>
                <a:latin typeface="Calibri" charset="0"/>
              </a:rPr>
              <a:t>EMPRENDER: </a:t>
            </a:r>
            <a:r>
              <a:rPr lang="es-ES_tradnl" altLang="ja-JP" sz="2800" dirty="0">
                <a:solidFill>
                  <a:schemeClr val="bg1"/>
                </a:solidFill>
                <a:latin typeface="Calibri" charset="0"/>
              </a:rPr>
              <a:t>para competir, sobrevivir y/o para entrar al mundo globalizado.</a:t>
            </a:r>
            <a:endParaRPr lang="es-ES" sz="2800" dirty="0">
              <a:solidFill>
                <a:srgbClr val="FFFF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90500" y="1295400"/>
            <a:ext cx="8763000" cy="5167313"/>
          </a:xfrm>
          <a:prstGeom prst="rect">
            <a:avLst/>
          </a:prstGeom>
          <a:noFill/>
          <a:ln>
            <a:noFill/>
          </a:ln>
          <a:effectLst>
            <a:outerShdw blurRad="63500" dist="135003" dir="18671156" algn="ctr" rotWithShape="0">
              <a:srgbClr val="003399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800100" indent="-3429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257300" indent="-3429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714500" indent="-3429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171700" indent="-3429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RESILENCIA.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Sobreponerse a las amenazas, problemas y dificultades.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 b="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PERSEVERANCIA.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Automotivarse, capacitarse constantemente y, sobre todo, asumir riesgos.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 b="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TRABAJO EN EQUIPO.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Reconocer la cultura de una empresa, para desenvolverse en ella de la forma más efectiva.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 b="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SABIDURIA.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Saber que trabajo y dinero son sólo un medio para alcanzar sus sueños, objetivos y desarrollo personal.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FLEXIBILIDAD.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Poseer la capacidad no creer que la estabilidad sea un concepto definitivo.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COHERENCIA Y SINCERIDAD.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No poseer dobles discursos ni máscaras.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RESPONSABILIDAD Y PROACTIVIDAD.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Ser responsable de sus actos y del bienestar de las personas a su cargo. No temer liderar.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AUTOCRITICA.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Saber distinguir sus verdaderas fortalezas y debilidades y también evaluar, valorar y reconocer las oportunidades y amenazas de su entorno.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INNOVACION.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Estar en constante renovación de conocimientos y motivación ante nuevos desafíos. </a:t>
            </a: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endParaRPr lang="es-ES_tradnl" sz="1600">
              <a:solidFill>
                <a:schemeClr val="bg1"/>
              </a:solidFill>
              <a:latin typeface="Arial Narrow" charset="0"/>
            </a:endParaRPr>
          </a:p>
          <a:p>
            <a:pPr>
              <a:lnSpc>
                <a:spcPct val="90000"/>
              </a:lnSpc>
              <a:buClrTx/>
              <a:buSzTx/>
              <a:buFont typeface="Arial" charset="0"/>
              <a:buAutoNum type="arabicPeriod"/>
            </a:pPr>
            <a:r>
              <a:rPr lang="es-ES_tradnl" sz="1600">
                <a:solidFill>
                  <a:schemeClr val="bg1"/>
                </a:solidFill>
                <a:latin typeface="Arial Narrow" charset="0"/>
              </a:rPr>
              <a:t>ORIENTACION HACIA OBJETIVOS. </a:t>
            </a:r>
            <a:r>
              <a:rPr lang="es-ES_tradnl" sz="1600" b="0">
                <a:solidFill>
                  <a:schemeClr val="bg1"/>
                </a:solidFill>
                <a:latin typeface="Arial Narrow" charset="0"/>
              </a:rPr>
              <a:t>No asustarse por tener plazos que cumplir o metas que alcanzar.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L" sz="4400" b="1" dirty="0">
                <a:solidFill>
                  <a:srgbClr val="FFFF00"/>
                </a:solidFill>
                <a:latin typeface="Arial Narrow" charset="0"/>
              </a:rPr>
              <a:t>…</a:t>
            </a:r>
            <a:r>
              <a:rPr lang="es-CL" sz="4400" b="1" dirty="0" smtClean="0">
                <a:solidFill>
                  <a:srgbClr val="FFFF00"/>
                </a:solidFill>
                <a:latin typeface="Arial Narrow" charset="0"/>
              </a:rPr>
              <a:t>una </a:t>
            </a:r>
            <a:r>
              <a:rPr lang="es-CL" altLang="ja-JP" sz="4400" b="1" dirty="0" smtClean="0">
                <a:solidFill>
                  <a:srgbClr val="FFFF00"/>
                </a:solidFill>
                <a:latin typeface="Arial Narrow" charset="0"/>
              </a:rPr>
              <a:t>emprendedora </a:t>
            </a:r>
            <a:r>
              <a:rPr lang="es-CL" altLang="ja-JP" sz="4400" b="1" dirty="0">
                <a:solidFill>
                  <a:srgbClr val="FFFF00"/>
                </a:solidFill>
                <a:latin typeface="Arial Narrow" charset="0"/>
              </a:rPr>
              <a:t>debe asumir: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2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Nuts 4 Nu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4572000" cy="1190625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es-CL" sz="2000">
                <a:solidFill>
                  <a:schemeClr val="bg1"/>
                </a:solidFill>
                <a:latin typeface="Calibri" charset="0"/>
                <a:ea typeface="MS PGothic" charset="0"/>
              </a:rPr>
              <a:t>Cualquiera, no importa el capital disponible, el tipo de industria o el país en que vive, sólo hace falta creatividad y decisi</a:t>
            </a:r>
            <a:r>
              <a:rPr lang="es-CL" altLang="ja-JP" sz="2000">
                <a:solidFill>
                  <a:schemeClr val="bg1"/>
                </a:solidFill>
                <a:latin typeface="Calibri" charset="0"/>
                <a:ea typeface="MS PGothic" charset="0"/>
              </a:rPr>
              <a:t>ón</a:t>
            </a:r>
            <a:r>
              <a:rPr lang="es-CL" sz="2000">
                <a:solidFill>
                  <a:schemeClr val="bg1"/>
                </a:solidFill>
                <a:latin typeface="Calibri" charset="0"/>
                <a:ea typeface="MS PGothic" charset="0"/>
              </a:rPr>
              <a:t>.</a:t>
            </a:r>
            <a:endParaRPr lang="es-ES" sz="2000">
              <a:latin typeface="Calibri" charset="0"/>
              <a:ea typeface="MS PGothic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54288"/>
            <a:ext cx="2743200" cy="17129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CL" sz="4800" b="1" dirty="0">
                <a:solidFill>
                  <a:srgbClr val="FFFF00"/>
                </a:solidFill>
                <a:latin typeface="Arial Narrow" charset="0"/>
              </a:rPr>
              <a:t>Qui</a:t>
            </a:r>
            <a:r>
              <a:rPr lang="es-CL" altLang="ja-JP" sz="4800" b="1" dirty="0">
                <a:solidFill>
                  <a:srgbClr val="FFFF00"/>
                </a:solidFill>
                <a:latin typeface="Arial Narrow" charset="0"/>
              </a:rPr>
              <a:t>énes pueden </a:t>
            </a:r>
            <a:r>
              <a:rPr lang="es-CL" altLang="ja-JP" sz="4800" b="1" dirty="0" smtClean="0">
                <a:solidFill>
                  <a:srgbClr val="FFFF00"/>
                </a:solidFill>
                <a:latin typeface="Arial Narrow" charset="0"/>
              </a:rPr>
              <a:t>emprender y creer?</a:t>
            </a:r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209926" name="Picture 6" descr="31-minut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743200" cy="2085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40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PRIMERA CONCLUSION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52400" y="2455863"/>
            <a:ext cx="4267200" cy="30781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>
                <a:solidFill>
                  <a:schemeClr val="bg1"/>
                </a:solidFill>
                <a:latin typeface="Calibri" charset="0"/>
              </a:rPr>
              <a:t>Cambios en las 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necesidades y expectativas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 de los clientes.</a:t>
            </a:r>
            <a:br>
              <a:rPr lang="es-ES_tradnl" sz="2800">
                <a:solidFill>
                  <a:schemeClr val="bg1"/>
                </a:solidFill>
                <a:latin typeface="Calibri" charset="0"/>
              </a:rPr>
            </a:br>
            <a:endParaRPr lang="es-ES_tradnl" sz="280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>
                <a:solidFill>
                  <a:schemeClr val="bg1"/>
                </a:solidFill>
                <a:latin typeface="Calibri" charset="0"/>
              </a:rPr>
              <a:t>No estamos solos, 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tenemos competidores</a:t>
            </a:r>
            <a:r>
              <a:rPr lang="es-ES_tradnl" sz="3600" b="1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en el mercado.</a:t>
            </a:r>
            <a:endParaRPr lang="es-ES" sz="28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18116" name="Rectangle 3"/>
          <p:cNvSpPr>
            <a:spLocks noChangeArrowheads="1"/>
          </p:cNvSpPr>
          <p:nvPr/>
        </p:nvSpPr>
        <p:spPr bwMode="auto">
          <a:xfrm>
            <a:off x="4724400" y="2438400"/>
            <a:ext cx="4267200" cy="3675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Aprovechar oportunidades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 e imposiciones.</a:t>
            </a:r>
            <a:br>
              <a:rPr lang="es-ES_tradnl" sz="2800">
                <a:solidFill>
                  <a:schemeClr val="bg1"/>
                </a:solidFill>
                <a:latin typeface="Calibri" charset="0"/>
              </a:rPr>
            </a:br>
            <a:endParaRPr lang="es-ES" sz="280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>
                <a:solidFill>
                  <a:schemeClr val="bg1"/>
                </a:solidFill>
                <a:latin typeface="Calibri" charset="0"/>
              </a:rPr>
              <a:t>La innovación tiene como resultado no sólo nuevos productos y servicios, sino que genera,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 nuevos conocimientos y capacidades.</a:t>
            </a:r>
            <a:endParaRPr lang="es-ES" sz="28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431800" y="1074738"/>
            <a:ext cx="8286750" cy="1058862"/>
          </a:xfrm>
          <a:prstGeom prst="rect">
            <a:avLst/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4800" b="1" dirty="0">
                <a:solidFill>
                  <a:schemeClr val="bg1"/>
                </a:solidFill>
                <a:latin typeface="35 Helvetica Thin" charset="0"/>
              </a:rPr>
              <a:t>¿Por qu</a:t>
            </a:r>
            <a:r>
              <a:rPr lang="es-ES_tradnl" altLang="ja-JP" sz="4800" b="1" dirty="0">
                <a:solidFill>
                  <a:schemeClr val="bg1"/>
                </a:solidFill>
                <a:latin typeface="35 Helvetica Thin" charset="0"/>
              </a:rPr>
              <a:t>é debemos </a:t>
            </a:r>
            <a:r>
              <a:rPr lang="es-ES_tradnl" altLang="ja-JP" sz="4800" b="1" dirty="0" smtClean="0">
                <a:solidFill>
                  <a:schemeClr val="bg1"/>
                </a:solidFill>
                <a:latin typeface="35 Helvetica Thin" charset="0"/>
              </a:rPr>
              <a:t>tratar de innovar al emprender?</a:t>
            </a:r>
            <a:endParaRPr lang="es-ES_tradnl" altLang="ja-JP" sz="4800" b="1" dirty="0">
              <a:solidFill>
                <a:schemeClr val="bg1"/>
              </a:solidFill>
              <a:latin typeface="35 Helvetica Thi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  <p:bldP spid="21811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chemeClr val="bg1"/>
                </a:solidFill>
                <a:latin typeface="Arial Narrow" charset="0"/>
              </a:rPr>
              <a:t>…partir por:</a:t>
            </a:r>
            <a:endParaRPr lang="es-ES" sz="54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76808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27238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dirty="0">
                <a:solidFill>
                  <a:srgbClr val="FFFF00"/>
                </a:solidFill>
                <a:latin typeface="Calibri" charset="0"/>
              </a:rPr>
              <a:t>Definir por qu</a:t>
            </a:r>
            <a:r>
              <a:rPr lang="es-CL" altLang="ja-JP" sz="2400" dirty="0">
                <a:solidFill>
                  <a:srgbClr val="FFFF00"/>
                </a:solidFill>
                <a:latin typeface="Calibri" charset="0"/>
              </a:rPr>
              <a:t>é tu idea tiene </a:t>
            </a:r>
            <a:r>
              <a:rPr lang="es-CL" altLang="ja-JP" sz="3200" b="1" dirty="0">
                <a:solidFill>
                  <a:srgbClr val="FFFF00"/>
                </a:solidFill>
                <a:latin typeface="Calibri" charset="0"/>
              </a:rPr>
              <a:t>valor para alguien</a:t>
            </a:r>
            <a:r>
              <a:rPr lang="es-CL" altLang="ja-JP" sz="2400" dirty="0">
                <a:solidFill>
                  <a:srgbClr val="FFFF00"/>
                </a:solidFill>
                <a:latin typeface="Calibri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altLang="ja-JP" sz="2400" dirty="0">
                <a:solidFill>
                  <a:srgbClr val="FFFF00"/>
                </a:solidFill>
                <a:latin typeface="Calibri" charset="0"/>
              </a:rPr>
              <a:t>Ese alguien es </a:t>
            </a:r>
            <a:r>
              <a:rPr lang="es-CL" altLang="ja-JP" sz="3200" b="1" dirty="0">
                <a:solidFill>
                  <a:srgbClr val="FFFF00"/>
                </a:solidFill>
                <a:latin typeface="Calibri" charset="0"/>
              </a:rPr>
              <a:t>tu futuro cliente.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altLang="ja-JP" sz="2400" dirty="0">
                <a:solidFill>
                  <a:srgbClr val="FFFF00"/>
                </a:solidFill>
                <a:latin typeface="Calibri" charset="0"/>
              </a:rPr>
              <a:t>Tu cliente </a:t>
            </a:r>
            <a:r>
              <a:rPr lang="es-CL" altLang="ja-JP" sz="3200" b="1" dirty="0">
                <a:solidFill>
                  <a:srgbClr val="FFFF00"/>
                </a:solidFill>
                <a:latin typeface="Calibri" charset="0"/>
              </a:rPr>
              <a:t>tiene personalidades</a:t>
            </a:r>
            <a:r>
              <a:rPr lang="es-CL" altLang="ja-JP" sz="2400" dirty="0">
                <a:solidFill>
                  <a:srgbClr val="FFFF00"/>
                </a:solidFill>
                <a:latin typeface="Calibri" charset="0"/>
              </a:rPr>
              <a:t> diversas: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" dirty="0">
              <a:solidFill>
                <a:schemeClr val="bg1"/>
              </a:solidFill>
              <a:latin typeface="Calibri" charset="0"/>
            </a:endParaRP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>
                <a:solidFill>
                  <a:schemeClr val="bg1"/>
                </a:solidFill>
                <a:latin typeface="Calibri" charset="0"/>
              </a:rPr>
              <a:t>A veces es Comprador,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>
                <a:solidFill>
                  <a:schemeClr val="bg1"/>
                </a:solidFill>
                <a:latin typeface="Calibri" charset="0"/>
              </a:rPr>
              <a:t>Usuario,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 err="1">
                <a:solidFill>
                  <a:schemeClr val="bg1"/>
                </a:solidFill>
                <a:latin typeface="Calibri" charset="0"/>
              </a:rPr>
              <a:t>Recomendador</a:t>
            </a:r>
            <a:r>
              <a:rPr lang="es-ES" dirty="0">
                <a:solidFill>
                  <a:schemeClr val="bg1"/>
                </a:solidFill>
                <a:latin typeface="Calibri" charset="0"/>
              </a:rPr>
              <a:t> y/u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>
                <a:solidFill>
                  <a:schemeClr val="bg1"/>
                </a:solidFill>
                <a:latin typeface="Calibri" charset="0"/>
              </a:rPr>
              <a:t>Opositor.</a:t>
            </a:r>
            <a:endParaRPr lang="es-ES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76811" name="Rectangle 3"/>
          <p:cNvSpPr>
            <a:spLocks noChangeArrowheads="1"/>
          </p:cNvSpPr>
          <p:nvPr/>
        </p:nvSpPr>
        <p:spPr bwMode="auto">
          <a:xfrm>
            <a:off x="304800" y="4365625"/>
            <a:ext cx="8534400" cy="199131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400">
                <a:solidFill>
                  <a:srgbClr val="FFFF00"/>
                </a:solidFill>
                <a:latin typeface="Calibri" charset="0"/>
              </a:rPr>
              <a:t>Según Charles Hill y Gareth Jones (2009), </a:t>
            </a:r>
            <a:br>
              <a:rPr lang="es-ES_tradnl" sz="2400">
                <a:solidFill>
                  <a:srgbClr val="FFFF00"/>
                </a:solidFill>
                <a:latin typeface="Calibri" charset="0"/>
              </a:rPr>
            </a:br>
            <a:r>
              <a:rPr lang="es-ES_tradnl" sz="2400">
                <a:solidFill>
                  <a:srgbClr val="FFFF00"/>
                </a:solidFill>
                <a:latin typeface="Calibri" charset="0"/>
              </a:rPr>
              <a:t>una estrategia de diferenciación se puede </a:t>
            </a:r>
            <a:br>
              <a:rPr lang="es-ES_tradnl" sz="2400">
                <a:solidFill>
                  <a:srgbClr val="FFFF00"/>
                </a:solidFill>
                <a:latin typeface="Calibri" charset="0"/>
              </a:rPr>
            </a:br>
            <a:r>
              <a:rPr lang="es-ES_tradnl" sz="2400">
                <a:solidFill>
                  <a:srgbClr val="FFFF00"/>
                </a:solidFill>
                <a:latin typeface="Calibri" charset="0"/>
              </a:rPr>
              <a:t>lograr a través de tres formas:	</a:t>
            </a:r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_tradnl">
              <a:solidFill>
                <a:schemeClr val="bg1"/>
              </a:solidFill>
              <a:latin typeface="Calibri" charset="0"/>
            </a:endParaRPr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_tradnl">
                <a:solidFill>
                  <a:schemeClr val="bg1"/>
                </a:solidFill>
                <a:latin typeface="Calibri" charset="0"/>
              </a:rPr>
              <a:t>Calidad	</a:t>
            </a:r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_tradnl">
                <a:solidFill>
                  <a:schemeClr val="bg1"/>
                </a:solidFill>
                <a:latin typeface="Calibri" charset="0"/>
              </a:rPr>
              <a:t>Innovación	</a:t>
            </a:r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_tradnl">
                <a:solidFill>
                  <a:schemeClr val="bg1"/>
                </a:solidFill>
                <a:latin typeface="Calibri" charset="0"/>
              </a:rPr>
              <a:t>Capacidad de satisfacción al cliente</a:t>
            </a:r>
            <a:endParaRPr lang="es-ES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  <p:bldP spid="768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…de la idea a la acci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ón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1813577"/>
            <a:ext cx="8229600" cy="29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Los ejemplos abundan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Pasar de la idea a la acci</a:t>
            </a:r>
            <a:r>
              <a:rPr lang="es-CL" altLang="ja-JP" sz="2400" b="1">
                <a:solidFill>
                  <a:srgbClr val="0000FF"/>
                </a:solidFill>
                <a:latin typeface="Calibri" charset="0"/>
              </a:rPr>
              <a:t>ón obliga a un compromiso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Tener la habilidad de crear productos y servicios que se necesiten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Pensar y dar vida a una diferencia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Definir porque mi producto es valioso o inimitable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Creerse el cuento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rgbClr val="0000FF"/>
                </a:solidFill>
                <a:latin typeface="Calibri" charset="0"/>
              </a:rPr>
              <a:t>Definir un modelo de negocios</a:t>
            </a:r>
            <a:endParaRPr lang="es-ES" sz="280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105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M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ás</a:t>
            </a:r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 ejemplos…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ku-x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9588" cy="46228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…de la idea a la acci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ón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214020" name="Picture 4" descr="xknowhow-shop-l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4191000"/>
            <a:ext cx="3317875" cy="20843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Rectangle 3"/>
          <p:cNvSpPr>
            <a:spLocks noChangeArrowheads="1"/>
          </p:cNvSpPr>
          <p:nvPr/>
        </p:nvSpPr>
        <p:spPr bwMode="auto">
          <a:xfrm>
            <a:off x="4800600" y="5105400"/>
            <a:ext cx="3733800" cy="82232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CL" sz="2400" b="1">
                <a:solidFill>
                  <a:schemeClr val="bg1"/>
                </a:solidFill>
                <a:latin typeface="Calibri" charset="0"/>
              </a:rPr>
              <a:t>Diferenciar cuesta poco, s</a:t>
            </a:r>
            <a:r>
              <a:rPr lang="es-CL" altLang="ja-JP" sz="2400" b="1">
                <a:solidFill>
                  <a:schemeClr val="bg1"/>
                </a:solidFill>
                <a:latin typeface="Calibri" charset="0"/>
              </a:rPr>
              <a:t>ólo decisión</a:t>
            </a:r>
            <a:endParaRPr lang="es-ES" sz="280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Brain-Hat-1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752850"/>
            <a:ext cx="29718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7" name="Picture 3" descr="cute-superman-dog-costume8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1663" cy="46450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8" name="Picture 4" descr="I3-voodoorug-0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738" y="0"/>
            <a:ext cx="5021262" cy="37560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…de la idea a la acci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ón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216070" name="Picture 6" descr="biscuit-butterkeks-cookie-cushion-cute-Favi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86000" cy="22812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1" name="Rectangle 3"/>
          <p:cNvSpPr>
            <a:spLocks noChangeArrowheads="1"/>
          </p:cNvSpPr>
          <p:nvPr/>
        </p:nvSpPr>
        <p:spPr bwMode="auto">
          <a:xfrm>
            <a:off x="2771800" y="5013176"/>
            <a:ext cx="3096344" cy="156966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Calibri" charset="0"/>
              </a:rPr>
              <a:t>Diferenciar cuesta poco, pero hay que escuchar a tu cliente</a:t>
            </a:r>
            <a:endParaRPr lang="es-ES" sz="28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6" name="Picture 10" descr="jabon-de-aloe-vera-y-te-ver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5" name="Picture 9" descr="jabon embruj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82687" y="115888"/>
            <a:ext cx="5559425" cy="79248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…un nuevo jab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ón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7800" y="58674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r"/>
            <a:r>
              <a:rPr lang="es-CL" sz="2800" b="1">
                <a:solidFill>
                  <a:schemeClr val="bg1"/>
                </a:solidFill>
                <a:latin typeface="Arial Narrow" charset="0"/>
              </a:rPr>
              <a:t>…Para muchas nuevas mujeres</a:t>
            </a:r>
            <a:endParaRPr lang="es-ES" sz="28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0125075" y="59340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sz="1800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12087225" y="-30003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CONCLUSIONES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1074738"/>
            <a:ext cx="9144000" cy="105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5400" b="1" dirty="0">
                <a:solidFill>
                  <a:schemeClr val="bg1"/>
                </a:solidFill>
                <a:latin typeface="35 Helvetica Thin" charset="0"/>
              </a:rPr>
              <a:t>¿Por qu</a:t>
            </a:r>
            <a:r>
              <a:rPr lang="es-ES_tradnl" altLang="ja-JP" sz="5400" b="1" dirty="0">
                <a:solidFill>
                  <a:schemeClr val="bg1"/>
                </a:solidFill>
                <a:latin typeface="35 Helvetica Thin" charset="0"/>
              </a:rPr>
              <a:t>é debemos </a:t>
            </a:r>
            <a:r>
              <a:rPr lang="es-ES_tradnl" altLang="ja-JP" sz="5400" b="1" dirty="0" smtClean="0">
                <a:solidFill>
                  <a:schemeClr val="bg1"/>
                </a:solidFill>
                <a:latin typeface="35 Helvetica Thin" charset="0"/>
              </a:rPr>
              <a:t>intentar innovar al emprender?</a:t>
            </a:r>
            <a:endParaRPr lang="es-ES_tradnl" altLang="ja-JP" sz="5400" b="1" dirty="0">
              <a:solidFill>
                <a:schemeClr val="bg1"/>
              </a:solidFill>
              <a:latin typeface="35 Helvetica Thin" charset="0"/>
            </a:endParaRPr>
          </a:p>
        </p:txBody>
      </p:sp>
      <p:sp>
        <p:nvSpPr>
          <p:cNvPr id="242692" name="Rectangle 3"/>
          <p:cNvSpPr>
            <a:spLocks noChangeArrowheads="1"/>
          </p:cNvSpPr>
          <p:nvPr/>
        </p:nvSpPr>
        <p:spPr bwMode="auto">
          <a:xfrm>
            <a:off x="304800" y="2514600"/>
            <a:ext cx="8534400" cy="3448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2800">
                <a:solidFill>
                  <a:srgbClr val="FFFF00"/>
                </a:solidFill>
                <a:latin typeface="Calibri" charset="0"/>
              </a:rPr>
              <a:t>Un país con mayores fortalezas en el ámbito de la innovació</a:t>
            </a:r>
            <a:r>
              <a:rPr lang="es-ES_tradnl" sz="2800" i="1">
                <a:solidFill>
                  <a:srgbClr val="FFFF00"/>
                </a:solidFill>
                <a:latin typeface="Calibri" charset="0"/>
              </a:rPr>
              <a:t>n – con consumidores más exigentes, empresas más dinámicas, trabajadores más preparados y un gobierno promotor</a:t>
            </a:r>
            <a:r>
              <a:rPr lang="es-ES_tradnl" sz="2800">
                <a:solidFill>
                  <a:srgbClr val="FFFF00"/>
                </a:solidFill>
                <a:latin typeface="Calibri" charset="0"/>
              </a:rPr>
              <a:t> – está en definitiva, 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mejor preparado para enfrentar</a:t>
            </a:r>
            <a:r>
              <a:rPr lang="es-ES_tradnl" sz="3200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s-ES_tradnl" sz="2800">
                <a:solidFill>
                  <a:srgbClr val="FFFF00"/>
                </a:solidFill>
                <a:latin typeface="Calibri" charset="0"/>
              </a:rPr>
              <a:t>las incertidumbres generadas por el actual entorno de super competencia global. </a:t>
            </a:r>
            <a:endParaRPr lang="es-ES" sz="2800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CONCLUSION FINAL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52400" y="2455863"/>
            <a:ext cx="4267200" cy="3846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>
                <a:solidFill>
                  <a:schemeClr val="bg1"/>
                </a:solidFill>
                <a:latin typeface="Calibri" charset="0"/>
              </a:rPr>
              <a:t>En relaci</a:t>
            </a:r>
            <a:r>
              <a:rPr lang="es-ES_tradnl" altLang="ja-JP" sz="2800">
                <a:solidFill>
                  <a:schemeClr val="bg1"/>
                </a:solidFill>
                <a:latin typeface="Calibri" charset="0"/>
              </a:rPr>
              <a:t>ón a los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envases y marcas,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 no hay que olvidar que son el rostro de muchos productos.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>
                <a:solidFill>
                  <a:schemeClr val="bg1"/>
                </a:solidFill>
                <a:latin typeface="Calibri" charset="0"/>
              </a:rPr>
              <a:t>Los consumidores, 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esperan experiencias</a:t>
            </a:r>
            <a:r>
              <a:rPr lang="es-ES_tradnl" sz="3600" b="1">
                <a:solidFill>
                  <a:schemeClr val="bg1"/>
                </a:solidFill>
                <a:latin typeface="Calibri" charset="0"/>
              </a:rPr>
              <a:t> nuevas de consumo.</a:t>
            </a:r>
            <a:endParaRPr lang="es-ES" sz="28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0644" name="Rectangle 3"/>
          <p:cNvSpPr>
            <a:spLocks noChangeArrowheads="1"/>
          </p:cNvSpPr>
          <p:nvPr/>
        </p:nvSpPr>
        <p:spPr bwMode="auto">
          <a:xfrm>
            <a:off x="4724400" y="2438400"/>
            <a:ext cx="4267200" cy="3078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Verificar que hace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 la competencia todos los d</a:t>
            </a:r>
            <a:r>
              <a:rPr lang="es-ES_tradnl" altLang="ja-JP" sz="2800">
                <a:solidFill>
                  <a:schemeClr val="bg1"/>
                </a:solidFill>
                <a:latin typeface="Calibri" charset="0"/>
              </a:rPr>
              <a:t>ías</a:t>
            </a:r>
            <a:r>
              <a:rPr lang="es-ES_tradnl" sz="2800">
                <a:solidFill>
                  <a:schemeClr val="bg1"/>
                </a:solidFill>
                <a:latin typeface="Calibri" charset="0"/>
              </a:rPr>
              <a:t>.</a:t>
            </a:r>
            <a:br>
              <a:rPr lang="es-ES_tradnl" sz="2800">
                <a:solidFill>
                  <a:schemeClr val="bg1"/>
                </a:solidFill>
                <a:latin typeface="Calibri" charset="0"/>
              </a:rPr>
            </a:br>
            <a:endParaRPr lang="es-ES" sz="280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>
                <a:solidFill>
                  <a:schemeClr val="bg1"/>
                </a:solidFill>
                <a:latin typeface="Calibri" charset="0"/>
              </a:rPr>
              <a:t>Innovar en la oferta, el formato, la receta,</a:t>
            </a:r>
            <a:r>
              <a:rPr lang="es-ES_tradnl" sz="3200" b="1">
                <a:solidFill>
                  <a:schemeClr val="bg1"/>
                </a:solidFill>
                <a:latin typeface="Calibri" charset="0"/>
              </a:rPr>
              <a:t> es una manera de competir sin perder terreno.</a:t>
            </a:r>
            <a:endParaRPr lang="es-ES" sz="28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431800" y="1074738"/>
            <a:ext cx="8286750" cy="105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5400" b="1" dirty="0">
                <a:solidFill>
                  <a:schemeClr val="bg1"/>
                </a:solidFill>
                <a:latin typeface="35 Helvetica Thin" charset="0"/>
              </a:rPr>
              <a:t>¿Por qu</a:t>
            </a:r>
            <a:r>
              <a:rPr lang="es-ES_tradnl" altLang="ja-JP" sz="5400" b="1" dirty="0">
                <a:solidFill>
                  <a:schemeClr val="bg1"/>
                </a:solidFill>
                <a:latin typeface="35 Helvetica Thin" charset="0"/>
              </a:rPr>
              <a:t>é debemos </a:t>
            </a:r>
            <a:r>
              <a:rPr lang="es-ES_tradnl" altLang="ja-JP" sz="5400" b="1" dirty="0" smtClean="0">
                <a:solidFill>
                  <a:schemeClr val="bg1"/>
                </a:solidFill>
                <a:latin typeface="35 Helvetica Thin" charset="0"/>
              </a:rPr>
              <a:t>emprender y creer?</a:t>
            </a:r>
            <a:endParaRPr lang="es-ES_tradnl" altLang="ja-JP" sz="5400" b="1" dirty="0">
              <a:solidFill>
                <a:schemeClr val="bg1"/>
              </a:solidFill>
              <a:latin typeface="35 Helvetica Thi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  <p:bldP spid="24064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CONCLUSION FINAL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52400" y="2455863"/>
            <a:ext cx="4347592" cy="38595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3200" dirty="0" smtClean="0">
                <a:solidFill>
                  <a:schemeClr val="bg1"/>
                </a:solidFill>
                <a:latin typeface="Calibri" charset="0"/>
              </a:rPr>
              <a:t>Desarrollar habilidades sociales como asertividad, </a:t>
            </a:r>
            <a:r>
              <a:rPr lang="es-ES_tradnl" sz="3200" dirty="0" err="1" smtClean="0">
                <a:solidFill>
                  <a:schemeClr val="bg1"/>
                </a:solidFill>
                <a:latin typeface="Calibri" charset="0"/>
              </a:rPr>
              <a:t>empatía</a:t>
            </a:r>
            <a:r>
              <a:rPr lang="es-ES_tradnl" sz="3200" dirty="0" smtClean="0">
                <a:solidFill>
                  <a:schemeClr val="bg1"/>
                </a:solidFill>
                <a:latin typeface="Calibri" charset="0"/>
              </a:rPr>
              <a:t> y saber escuchar.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3200" dirty="0" smtClean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3200" dirty="0" smtClean="0">
                <a:solidFill>
                  <a:schemeClr val="bg1"/>
                </a:solidFill>
                <a:latin typeface="Calibri" charset="0"/>
              </a:rPr>
              <a:t>Saber </a:t>
            </a:r>
            <a:r>
              <a:rPr lang="es-ES_tradnl" sz="3200" dirty="0" smtClean="0">
                <a:solidFill>
                  <a:schemeClr val="bg1"/>
                </a:solidFill>
                <a:latin typeface="Calibri" charset="0"/>
              </a:rPr>
              <a:t>definir sus problemas, saber evaluarlos y negociar soluciones.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3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0644" name="Rectangle 3"/>
          <p:cNvSpPr>
            <a:spLocks noChangeArrowheads="1"/>
          </p:cNvSpPr>
          <p:nvPr/>
        </p:nvSpPr>
        <p:spPr bwMode="auto">
          <a:xfrm>
            <a:off x="4724400" y="2438400"/>
            <a:ext cx="4419600" cy="42042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3200" dirty="0" smtClean="0">
                <a:solidFill>
                  <a:schemeClr val="bg1"/>
                </a:solidFill>
                <a:latin typeface="Calibri" charset="0"/>
              </a:rPr>
              <a:t>Tu mensaje debe ser claro, conciso, concreto, correcto, coherente, educado</a:t>
            </a:r>
            <a:r>
              <a:rPr lang="es-ES_tradnl" sz="32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ES_tradnl" sz="3200" dirty="0" smtClean="0">
                <a:solidFill>
                  <a:schemeClr val="bg1"/>
                </a:solidFill>
                <a:latin typeface="Calibri" charset="0"/>
              </a:rPr>
              <a:t>y creativo.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32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3200" dirty="0" smtClean="0">
                <a:solidFill>
                  <a:schemeClr val="bg1"/>
                </a:solidFill>
                <a:latin typeface="Calibri" charset="0"/>
              </a:rPr>
              <a:t>Aprende a contar una historia que se conecte emotivamente con tu audiencia.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32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431800" y="1074738"/>
            <a:ext cx="8286750" cy="105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5400" b="1" dirty="0" smtClean="0">
                <a:solidFill>
                  <a:schemeClr val="bg1"/>
                </a:solidFill>
                <a:latin typeface="35 Helvetica Thin" charset="0"/>
              </a:rPr>
              <a:t>¿qué habilidades debo desarrollar?</a:t>
            </a:r>
            <a:endParaRPr lang="es-ES_tradnl" altLang="ja-JP" sz="5400" b="1" dirty="0">
              <a:solidFill>
                <a:schemeClr val="bg1"/>
              </a:solidFill>
              <a:latin typeface="35 Helvetica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6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  <p:bldP spid="24064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CONCLUSION FINAL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40644" name="Rectangle 3"/>
          <p:cNvSpPr>
            <a:spLocks noChangeArrowheads="1"/>
          </p:cNvSpPr>
          <p:nvPr/>
        </p:nvSpPr>
        <p:spPr bwMode="auto">
          <a:xfrm>
            <a:off x="4724400" y="2438400"/>
            <a:ext cx="4419600" cy="377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Aprenda a controlar y manejar conflictos.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Trabaje en equipo (no en grupo).</a:t>
            </a: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 smtClean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Calibri" charset="0"/>
              </a:rPr>
              <a:t>C</a:t>
            </a:r>
            <a:r>
              <a:rPr lang="es-ES_tradnl" sz="2800" dirty="0" err="1" smtClean="0">
                <a:solidFill>
                  <a:schemeClr val="bg1"/>
                </a:solidFill>
                <a:latin typeface="Calibri" charset="0"/>
              </a:rPr>
              <a:t>on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 buenas relaciones con todos los que la rodean.</a:t>
            </a:r>
            <a:br>
              <a:rPr lang="es-ES_tradnl" sz="2800" dirty="0" smtClean="0">
                <a:solidFill>
                  <a:schemeClr val="bg1"/>
                </a:solidFill>
                <a:latin typeface="Calibri" charset="0"/>
              </a:rPr>
            </a:b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es-ES_tradnl" sz="2800" dirty="0" smtClean="0">
                <a:solidFill>
                  <a:schemeClr val="bg1"/>
                </a:solidFill>
                <a:latin typeface="Calibri" charset="0"/>
              </a:rPr>
            </a:br>
            <a:r>
              <a:rPr lang="es-ES" sz="2800" dirty="0" smtClean="0">
                <a:solidFill>
                  <a:schemeClr val="bg1"/>
                </a:solidFill>
                <a:latin typeface="Calibri" charset="0"/>
              </a:rPr>
              <a:t>S</a:t>
            </a:r>
            <a:r>
              <a:rPr lang="es-ES_tradnl" sz="2800" dirty="0" err="1" smtClean="0">
                <a:solidFill>
                  <a:schemeClr val="bg1"/>
                </a:solidFill>
                <a:latin typeface="Calibri" charset="0"/>
              </a:rPr>
              <a:t>ea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 leal consigo misma y con los demás.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431800" y="1074738"/>
            <a:ext cx="8286750" cy="105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5400" b="1" dirty="0" smtClean="0">
                <a:solidFill>
                  <a:schemeClr val="bg1"/>
                </a:solidFill>
                <a:latin typeface="35 Helvetica Thin" charset="0"/>
              </a:rPr>
              <a:t>¿cómo debo lograr que me vean?</a:t>
            </a:r>
            <a:endParaRPr lang="es-ES_tradnl" altLang="ja-JP" sz="5400" b="1" dirty="0">
              <a:solidFill>
                <a:schemeClr val="bg1"/>
              </a:solidFill>
              <a:latin typeface="35 Helvetica Thin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438400"/>
            <a:ext cx="4419600" cy="429348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Que me vean como una mujer líder.</a:t>
            </a:r>
            <a:br>
              <a:rPr lang="es-ES_tradnl" sz="2800" dirty="0" smtClean="0">
                <a:solidFill>
                  <a:schemeClr val="bg1"/>
                </a:solidFill>
                <a:latin typeface="Calibri" charset="0"/>
              </a:rPr>
            </a:br>
            <a:endParaRPr lang="es-ES_tradnl" sz="2800" dirty="0" smtClean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Visionaria, de </a:t>
            </a:r>
            <a:r>
              <a:rPr lang="es-ES_tradnl" sz="2800" dirty="0" err="1" smtClean="0">
                <a:solidFill>
                  <a:schemeClr val="bg1"/>
                </a:solidFill>
                <a:latin typeface="Calibri" charset="0"/>
              </a:rPr>
              <a:t>acción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, con coraje, decidida </a:t>
            </a:r>
            <a:r>
              <a:rPr lang="es-ES" sz="2800" dirty="0" smtClean="0">
                <a:solidFill>
                  <a:schemeClr val="bg1"/>
                </a:solidFill>
                <a:latin typeface="Calibri" charset="0"/>
              </a:rPr>
              <a:t>…muy decidida.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/>
            </a:r>
            <a:br>
              <a:rPr lang="es-ES_tradnl" sz="2800" dirty="0" smtClean="0">
                <a:solidFill>
                  <a:schemeClr val="bg1"/>
                </a:solidFill>
                <a:latin typeface="Calibri" charset="0"/>
              </a:rPr>
            </a:br>
            <a:endParaRPr lang="es-ES_tradnl" sz="2800" dirty="0" smtClean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Contagie su entusiasmo, sea convincente, con capacidad de mando, exigente, honesta, cumplidora y coherente.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 smtClean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 autoUpdateAnimBg="0"/>
      <p:bldP spid="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CONCLUSION FINAL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40644" name="Rectangle 3"/>
          <p:cNvSpPr>
            <a:spLocks noChangeArrowheads="1"/>
          </p:cNvSpPr>
          <p:nvPr/>
        </p:nvSpPr>
        <p:spPr bwMode="auto">
          <a:xfrm>
            <a:off x="4724400" y="2438400"/>
            <a:ext cx="4419600" cy="42627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Calibri" charset="0"/>
              </a:rPr>
              <a:t>L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o más importante es tener inquietud de perfeccionamiento para la </a:t>
            </a:r>
            <a:r>
              <a:rPr lang="es-ES_tradnl" sz="2800" dirty="0" err="1" smtClean="0">
                <a:solidFill>
                  <a:schemeClr val="bg1"/>
                </a:solidFill>
                <a:latin typeface="Calibri" charset="0"/>
              </a:rPr>
              <a:t>superación</a:t>
            </a: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Y ande en auto! </a:t>
            </a:r>
            <a:r>
              <a:rPr lang="es-ES" sz="2800" dirty="0" smtClean="0">
                <a:solidFill>
                  <a:schemeClr val="bg1"/>
                </a:solidFill>
                <a:latin typeface="Calibri" charset="0"/>
              </a:rPr>
              <a:t>…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800" b="1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3600" b="1" dirty="0" smtClean="0">
                <a:solidFill>
                  <a:schemeClr val="bg1"/>
                </a:solidFill>
                <a:latin typeface="Calibri" charset="0"/>
              </a:rPr>
              <a:t>…auto-disciplina, auto-motivación y auto-control.</a:t>
            </a:r>
            <a:endParaRPr lang="es-ES_tradnl" sz="3600" b="1" dirty="0" smtClean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3600" b="1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431800" y="1074738"/>
            <a:ext cx="8286750" cy="105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5400" b="1" dirty="0" smtClean="0">
                <a:solidFill>
                  <a:schemeClr val="bg1"/>
                </a:solidFill>
                <a:latin typeface="35 Helvetica Thin" charset="0"/>
              </a:rPr>
              <a:t>¿a d</a:t>
            </a:r>
            <a:r>
              <a:rPr lang="es-ES" sz="5400" b="1" dirty="0" smtClean="0">
                <a:solidFill>
                  <a:schemeClr val="bg1"/>
                </a:solidFill>
                <a:latin typeface="35 Helvetica Thin" charset="0"/>
              </a:rPr>
              <a:t>ó</a:t>
            </a:r>
            <a:r>
              <a:rPr lang="es-ES_tradnl" sz="5400" b="1" dirty="0" err="1" smtClean="0">
                <a:solidFill>
                  <a:schemeClr val="bg1"/>
                </a:solidFill>
                <a:latin typeface="35 Helvetica Thin" charset="0"/>
              </a:rPr>
              <a:t>nde</a:t>
            </a:r>
            <a:r>
              <a:rPr lang="es-ES_tradnl" sz="5400" b="1" dirty="0" smtClean="0">
                <a:solidFill>
                  <a:schemeClr val="bg1"/>
                </a:solidFill>
                <a:latin typeface="35 Helvetica Thin" charset="0"/>
              </a:rPr>
              <a:t> apuntar mis acciones?</a:t>
            </a:r>
            <a:endParaRPr lang="es-ES_tradnl" altLang="ja-JP" sz="5400" b="1" dirty="0">
              <a:solidFill>
                <a:schemeClr val="bg1"/>
              </a:solidFill>
              <a:latin typeface="35 Helvetica Thin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438400"/>
            <a:ext cx="4419600" cy="37764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Trabaje su espíritu de autocrítica y de crítica constructiva.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Sea responsable y fije objetivos reales.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  <a:latin typeface="Calibri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Calibri" charset="0"/>
              </a:rPr>
              <a:t>Aumente su autodeterminación, optimismo, iniciativa y tenacidad.</a:t>
            </a:r>
          </a:p>
        </p:txBody>
      </p:sp>
    </p:spTree>
    <p:extLst>
      <p:ext uri="{BB962C8B-B14F-4D97-AF65-F5344CB8AC3E}">
        <p14:creationId xmlns:p14="http://schemas.microsoft.com/office/powerpoint/2010/main" val="297551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 autoUpdateAnimBg="0"/>
      <p:bldP spid="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20151120_100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0"/>
            <a:ext cx="9113044" cy="1052736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571500" lvl="1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sz="2800" b="1" dirty="0">
                <a:solidFill>
                  <a:schemeClr val="bg1"/>
                </a:solidFill>
                <a:latin typeface="Calibri" charset="0"/>
              </a:rPr>
              <a:t>“a veces lo importante no es saber, </a:t>
            </a:r>
            <a:br>
              <a:rPr lang="es-ES_tradnl" sz="2800" b="1" dirty="0">
                <a:solidFill>
                  <a:schemeClr val="bg1"/>
                </a:solidFill>
                <a:latin typeface="Calibri" charset="0"/>
              </a:rPr>
            </a:br>
            <a:r>
              <a:rPr lang="es-ES_tradnl" sz="2800" b="1" dirty="0">
                <a:solidFill>
                  <a:schemeClr val="bg1"/>
                </a:solidFill>
                <a:latin typeface="Calibri" charset="0"/>
              </a:rPr>
              <a:t>sino m</a:t>
            </a:r>
            <a:r>
              <a:rPr lang="es-ES_tradnl" altLang="ja-JP" sz="2800" b="1" dirty="0">
                <a:solidFill>
                  <a:schemeClr val="bg1"/>
                </a:solidFill>
                <a:latin typeface="Calibri" charset="0"/>
              </a:rPr>
              <a:t>ás bien tener el teléfono del que sabe”</a:t>
            </a:r>
            <a:endParaRPr lang="es-ES_tradnl" sz="28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4744"/>
            <a:ext cx="9144000" cy="5040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571500" lvl="1" algn="ctr" eaLnBrk="0" hangingPunct="0">
              <a:spcBef>
                <a:spcPct val="20000"/>
              </a:spcBef>
            </a:pPr>
            <a:r>
              <a:rPr lang="es-ES_tradnl" sz="2400" b="1" dirty="0" err="1" smtClean="0">
                <a:solidFill>
                  <a:schemeClr val="bg1"/>
                </a:solidFill>
                <a:latin typeface="Calibri" charset="0"/>
              </a:rPr>
              <a:t>felix.maldonado@vtr.net</a:t>
            </a:r>
            <a:endParaRPr lang="es-ES_tradnl" sz="2400" b="1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/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mi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7" name="Picture 3" descr="DSCN28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00050"/>
            <a:ext cx="8077200" cy="6057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…d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ónde compran más miel</a:t>
            </a:r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?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4724400"/>
            <a:ext cx="3200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CL" sz="2800" b="1">
                <a:latin typeface="Arial Narrow" charset="0"/>
              </a:rPr>
              <a:t>En Alemania, pero c</a:t>
            </a:r>
            <a:r>
              <a:rPr lang="es-CL" altLang="ja-JP" sz="2800" b="1">
                <a:latin typeface="Arial Narrow" charset="0"/>
              </a:rPr>
              <a:t>ómo se la vendo?</a:t>
            </a:r>
            <a:endParaRPr lang="es-ES" sz="2800" b="1"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nuec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DSCN28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512763"/>
            <a:ext cx="77755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667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…vender nueces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!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617220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CL" sz="2800" b="1">
                <a:latin typeface="Arial Narrow" charset="0"/>
              </a:rPr>
              <a:t>O Hacer la diferencia…?</a:t>
            </a:r>
            <a:endParaRPr lang="es-ES" sz="2800" b="1"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2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 descr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…mejor salud, nuevo snack!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429000"/>
            <a:ext cx="2667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s-CL" sz="2800">
                <a:solidFill>
                  <a:schemeClr val="bg1"/>
                </a:solidFill>
                <a:latin typeface="Arial Narrow" charset="0"/>
              </a:rPr>
              <a:t>Una mejor soluci</a:t>
            </a:r>
            <a:r>
              <a:rPr lang="es-CL" altLang="ja-JP" sz="2800">
                <a:solidFill>
                  <a:schemeClr val="bg1"/>
                </a:solidFill>
                <a:latin typeface="Arial Narrow" charset="0"/>
              </a:rPr>
              <a:t>ón para la misma necesidad …snack saludables!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pic>
        <p:nvPicPr>
          <p:cNvPr id="168967" name="Picture 7" descr="Imagen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6477000" cy="50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cochayy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m1_768_MermeladeCochayuyo(11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79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…as</a:t>
            </a:r>
            <a:r>
              <a:rPr lang="es-CL" altLang="ja-JP" sz="5400" b="1">
                <a:solidFill>
                  <a:srgbClr val="FFFF00"/>
                </a:solidFill>
                <a:latin typeface="Arial Narrow" charset="0"/>
              </a:rPr>
              <a:t>í nadie quiere comerlo</a:t>
            </a:r>
            <a:r>
              <a:rPr lang="es-CL" sz="5400" b="1">
                <a:solidFill>
                  <a:srgbClr val="FFFF00"/>
                </a:solidFill>
                <a:latin typeface="Arial Narrow" charset="0"/>
              </a:rPr>
              <a:t>!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724400"/>
            <a:ext cx="3200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s-CL" sz="2800">
                <a:latin typeface="Arial Narrow" charset="0"/>
              </a:rPr>
              <a:t>Si lo vendo de otra manera a lo mejor,</a:t>
            </a:r>
          </a:p>
          <a:p>
            <a:pPr algn="r"/>
            <a:r>
              <a:rPr lang="es-CL" sz="2800" b="1">
                <a:latin typeface="Arial Narrow" charset="0"/>
              </a:rPr>
              <a:t>es </a:t>
            </a:r>
            <a:r>
              <a:rPr lang="ja-JP" altLang="es-CL" sz="2800" b="1">
                <a:latin typeface="Arial Narrow" charset="0"/>
              </a:rPr>
              <a:t>“</a:t>
            </a:r>
            <a:r>
              <a:rPr lang="es-CL" sz="2800" b="1">
                <a:latin typeface="Arial Narrow" charset="0"/>
              </a:rPr>
              <a:t>mejor</a:t>
            </a:r>
            <a:r>
              <a:rPr lang="ja-JP" altLang="es-CL" sz="2800" b="1">
                <a:latin typeface="Arial Narrow" charset="0"/>
              </a:rPr>
              <a:t>”</a:t>
            </a:r>
            <a:r>
              <a:rPr lang="es-CL" sz="2800" b="1">
                <a:latin typeface="Arial Narrow" charset="0"/>
              </a:rPr>
              <a:t>!</a:t>
            </a:r>
            <a:endParaRPr lang="es-ES" sz="2800"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r"/>
            <a:r>
              <a:rPr lang="es-CL" sz="8800" b="1">
                <a:solidFill>
                  <a:srgbClr val="FFFF00"/>
                </a:solidFill>
                <a:latin typeface="Arial Narrow" charset="0"/>
              </a:rPr>
              <a:t>…mermeladas?</a:t>
            </a:r>
            <a:endParaRPr lang="es-ES" sz="880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676400"/>
            <a:ext cx="2438400" cy="2227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CL" sz="2800" b="1">
                <a:solidFill>
                  <a:srgbClr val="FFFF00"/>
                </a:solidFill>
                <a:latin typeface="Arial Narrow" charset="0"/>
              </a:rPr>
              <a:t>Muchos competidores, tal vez una receta distinta sea lo mejor.</a:t>
            </a:r>
            <a:endParaRPr lang="es-ES" sz="28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pic>
        <p:nvPicPr>
          <p:cNvPr id="193540" name="Picture 4" descr="Imagen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043613" cy="4483100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uevo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 descr="ecogallin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06" y="620688"/>
            <a:ext cx="7486112" cy="5616624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667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s-ES" sz="5400" b="1" dirty="0" smtClean="0">
                <a:solidFill>
                  <a:srgbClr val="FFFF00"/>
                </a:solidFill>
                <a:latin typeface="Arial Narrow" charset="0"/>
              </a:rPr>
              <a:t>C</a:t>
            </a:r>
            <a:r>
              <a:rPr lang="es-CL" sz="5400" b="1" dirty="0" smtClean="0">
                <a:solidFill>
                  <a:srgbClr val="FFFF00"/>
                </a:solidFill>
                <a:latin typeface="Arial Narrow" charset="0"/>
              </a:rPr>
              <a:t>hickeng leasing</a:t>
            </a:r>
            <a:endParaRPr lang="es-ES" sz="5400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617220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sz="2800" b="1" dirty="0" smtClean="0">
                <a:latin typeface="Arial Narrow" charset="0"/>
              </a:rPr>
              <a:t>…S</a:t>
            </a:r>
            <a:r>
              <a:rPr lang="es-CL" sz="2800" b="1" dirty="0" smtClean="0">
                <a:latin typeface="Arial Narrow" charset="0"/>
              </a:rPr>
              <a:t>ólo huevos?</a:t>
            </a:r>
            <a:endParaRPr lang="es-ES" sz="2800" b="1" dirty="0"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2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1036</Words>
  <Application>Microsoft Macintosh PowerPoint</Application>
  <PresentationFormat>Presentación en pantalla (4:3)</PresentationFormat>
  <Paragraphs>180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INNOVACION &amp; NEGOCIOS Creando Valor en las MYPES</dc:title>
  <dc:creator>ADRIAN</dc:creator>
  <cp:lastModifiedBy>Felix Maldonado</cp:lastModifiedBy>
  <cp:revision>131</cp:revision>
  <dcterms:created xsi:type="dcterms:W3CDTF">2013-07-22T01:27:14Z</dcterms:created>
  <dcterms:modified xsi:type="dcterms:W3CDTF">2015-11-26T23:47:07Z</dcterms:modified>
</cp:coreProperties>
</file>