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7" r:id="rId2"/>
    <p:sldId id="333" r:id="rId3"/>
    <p:sldId id="278" r:id="rId4"/>
    <p:sldId id="277" r:id="rId5"/>
    <p:sldId id="275" r:id="rId6"/>
    <p:sldId id="283" r:id="rId7"/>
    <p:sldId id="331" r:id="rId8"/>
    <p:sldId id="288" r:id="rId9"/>
    <p:sldId id="293" r:id="rId10"/>
    <p:sldId id="297" r:id="rId11"/>
    <p:sldId id="298" r:id="rId12"/>
    <p:sldId id="299" r:id="rId13"/>
    <p:sldId id="294" r:id="rId14"/>
    <p:sldId id="304" r:id="rId15"/>
    <p:sldId id="305" r:id="rId16"/>
    <p:sldId id="306" r:id="rId17"/>
    <p:sldId id="307" r:id="rId18"/>
    <p:sldId id="309" r:id="rId19"/>
    <p:sldId id="308" r:id="rId20"/>
    <p:sldId id="296" r:id="rId21"/>
    <p:sldId id="311" r:id="rId22"/>
    <p:sldId id="312" r:id="rId23"/>
    <p:sldId id="313" r:id="rId24"/>
    <p:sldId id="314" r:id="rId25"/>
    <p:sldId id="315" r:id="rId26"/>
    <p:sldId id="316" r:id="rId27"/>
    <p:sldId id="317" r:id="rId28"/>
    <p:sldId id="310" r:id="rId29"/>
    <p:sldId id="321" r:id="rId30"/>
    <p:sldId id="322" r:id="rId31"/>
    <p:sldId id="323" r:id="rId32"/>
    <p:sldId id="324" r:id="rId33"/>
    <p:sldId id="325" r:id="rId34"/>
    <p:sldId id="319" r:id="rId35"/>
    <p:sldId id="320" r:id="rId36"/>
    <p:sldId id="326" r:id="rId37"/>
    <p:sldId id="327" r:id="rId38"/>
    <p:sldId id="328" r:id="rId39"/>
    <p:sldId id="329" r:id="rId4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77299" autoAdjust="0"/>
  </p:normalViewPr>
  <p:slideViewPr>
    <p:cSldViewPr snapToGrid="0">
      <p:cViewPr varScale="1">
        <p:scale>
          <a:sx n="38" d="100"/>
          <a:sy n="38" d="100"/>
        </p:scale>
        <p:origin x="-144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74A96D-59BB-4F76-A414-85625A342A01}" type="doc">
      <dgm:prSet loTypeId="urn:microsoft.com/office/officeart/2005/8/layout/list1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CL"/>
        </a:p>
      </dgm:t>
    </dgm:pt>
    <dgm:pt modelId="{9120F5CE-CC17-4ECA-8C21-90FB8C52DCB6}">
      <dgm:prSet phldrT="[Texto]" custT="1"/>
      <dgm:spPr/>
      <dgm:t>
        <a:bodyPr/>
        <a:lstStyle/>
        <a:p>
          <a:r>
            <a:rPr lang="es-CL" sz="2400" b="1" dirty="0" smtClean="0"/>
            <a:t>2. Revises el plano regulador de la comuna</a:t>
          </a:r>
          <a:endParaRPr lang="es-CL" sz="2400" b="1" dirty="0"/>
        </a:p>
      </dgm:t>
    </dgm:pt>
    <dgm:pt modelId="{195BDCB4-3D76-4F49-BD0B-0350A004C3C1}" type="parTrans" cxnId="{11554ADC-184E-49C0-9895-06BA28AB1C9C}">
      <dgm:prSet/>
      <dgm:spPr/>
      <dgm:t>
        <a:bodyPr/>
        <a:lstStyle/>
        <a:p>
          <a:endParaRPr lang="es-CL" sz="2000"/>
        </a:p>
      </dgm:t>
    </dgm:pt>
    <dgm:pt modelId="{381EB927-367A-4C83-874F-976A3EF4F239}" type="sibTrans" cxnId="{11554ADC-184E-49C0-9895-06BA28AB1C9C}">
      <dgm:prSet/>
      <dgm:spPr/>
      <dgm:t>
        <a:bodyPr/>
        <a:lstStyle/>
        <a:p>
          <a:endParaRPr lang="es-CL" sz="2000"/>
        </a:p>
      </dgm:t>
    </dgm:pt>
    <dgm:pt modelId="{851EF4CD-DC61-42FA-9374-890ECF67BDA5}">
      <dgm:prSet phldrT="[Texto]" custT="1"/>
      <dgm:spPr/>
      <dgm:t>
        <a:bodyPr/>
        <a:lstStyle/>
        <a:p>
          <a:r>
            <a:rPr lang="es-CL" sz="2400" b="1" dirty="0" smtClean="0"/>
            <a:t>3.- Consulta además, sobre la existencia de ordenanzas municipales  </a:t>
          </a:r>
          <a:endParaRPr lang="es-CL" sz="2400" b="1" dirty="0"/>
        </a:p>
      </dgm:t>
    </dgm:pt>
    <dgm:pt modelId="{47B55AC3-9F01-4080-ADD7-D21FF669715A}" type="parTrans" cxnId="{9B21C926-2FB7-461E-8370-F02B77D51389}">
      <dgm:prSet/>
      <dgm:spPr/>
      <dgm:t>
        <a:bodyPr/>
        <a:lstStyle/>
        <a:p>
          <a:endParaRPr lang="es-CL" sz="2000"/>
        </a:p>
      </dgm:t>
    </dgm:pt>
    <dgm:pt modelId="{C29B3CAE-B66E-43D3-BE20-E4571E0C7654}" type="sibTrans" cxnId="{9B21C926-2FB7-461E-8370-F02B77D51389}">
      <dgm:prSet/>
      <dgm:spPr/>
      <dgm:t>
        <a:bodyPr/>
        <a:lstStyle/>
        <a:p>
          <a:endParaRPr lang="es-CL" sz="2000"/>
        </a:p>
      </dgm:t>
    </dgm:pt>
    <dgm:pt modelId="{C1B67C07-676B-4C05-8F73-272462832DC1}">
      <dgm:prSet custT="1"/>
      <dgm:spPr/>
      <dgm:t>
        <a:bodyPr/>
        <a:lstStyle/>
        <a:p>
          <a:r>
            <a:rPr lang="es-CL" sz="2400" b="1" dirty="0" smtClean="0"/>
            <a:t>1.- Revises los </a:t>
          </a:r>
          <a:r>
            <a:rPr lang="es-CL" sz="2400" b="1" dirty="0" smtClean="0">
              <a:solidFill>
                <a:srgbClr val="FF0000"/>
              </a:solidFill>
            </a:rPr>
            <a:t>programas que entregan apoyo </a:t>
          </a:r>
          <a:r>
            <a:rPr lang="es-CL" sz="2400" b="1" dirty="0" smtClean="0"/>
            <a:t>y financiamiento según sector, así como la </a:t>
          </a:r>
          <a:r>
            <a:rPr lang="es-CL" sz="2400" b="1" dirty="0" smtClean="0">
              <a:solidFill>
                <a:srgbClr val="FF0000"/>
              </a:solidFill>
            </a:rPr>
            <a:t>normativa vigente.</a:t>
          </a:r>
          <a:endParaRPr lang="es-CL" sz="2400" b="1" dirty="0">
            <a:solidFill>
              <a:srgbClr val="FF0000"/>
            </a:solidFill>
          </a:endParaRPr>
        </a:p>
      </dgm:t>
    </dgm:pt>
    <dgm:pt modelId="{CEAA119E-2415-40CB-910F-7B5A3CDDF5A7}" type="parTrans" cxnId="{48B06818-B519-4858-B00D-6807A9299476}">
      <dgm:prSet/>
      <dgm:spPr/>
      <dgm:t>
        <a:bodyPr/>
        <a:lstStyle/>
        <a:p>
          <a:endParaRPr lang="es-CL"/>
        </a:p>
      </dgm:t>
    </dgm:pt>
    <dgm:pt modelId="{C2E176BD-D9B4-429E-BC53-D2F17C555FAB}" type="sibTrans" cxnId="{48B06818-B519-4858-B00D-6807A9299476}">
      <dgm:prSet/>
      <dgm:spPr/>
      <dgm:t>
        <a:bodyPr/>
        <a:lstStyle/>
        <a:p>
          <a:endParaRPr lang="es-CL"/>
        </a:p>
      </dgm:t>
    </dgm:pt>
    <dgm:pt modelId="{F02308E9-D86C-4891-B7BD-7C9B98A0BDA4}" type="pres">
      <dgm:prSet presAssocID="{6E74A96D-59BB-4F76-A414-85625A342A0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8FD3DBD4-F718-47F7-B295-906A442DA147}" type="pres">
      <dgm:prSet presAssocID="{C1B67C07-676B-4C05-8F73-272462832DC1}" presName="parentLin" presStyleCnt="0"/>
      <dgm:spPr/>
    </dgm:pt>
    <dgm:pt modelId="{33255EBD-318C-4A10-8CDF-56A6E6F33B05}" type="pres">
      <dgm:prSet presAssocID="{C1B67C07-676B-4C05-8F73-272462832DC1}" presName="parentLeftMargin" presStyleLbl="node1" presStyleIdx="0" presStyleCnt="3"/>
      <dgm:spPr/>
      <dgm:t>
        <a:bodyPr/>
        <a:lstStyle/>
        <a:p>
          <a:endParaRPr lang="es-CL"/>
        </a:p>
      </dgm:t>
    </dgm:pt>
    <dgm:pt modelId="{A9E32B32-7FD6-42C8-90F1-A7AAAE219AD0}" type="pres">
      <dgm:prSet presAssocID="{C1B67C07-676B-4C05-8F73-272462832DC1}" presName="parentText" presStyleLbl="node1" presStyleIdx="0" presStyleCnt="3" custScaleX="130891" custScaleY="129631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62C202E7-C66E-4364-BA13-04E506419DB0}" type="pres">
      <dgm:prSet presAssocID="{C1B67C07-676B-4C05-8F73-272462832DC1}" presName="negativeSpace" presStyleCnt="0"/>
      <dgm:spPr/>
    </dgm:pt>
    <dgm:pt modelId="{72A6D227-A34C-465F-9E82-0DE5396BE88F}" type="pres">
      <dgm:prSet presAssocID="{C1B67C07-676B-4C05-8F73-272462832DC1}" presName="childText" presStyleLbl="conFgAcc1" presStyleIdx="0" presStyleCnt="3">
        <dgm:presLayoutVars>
          <dgm:bulletEnabled val="1"/>
        </dgm:presLayoutVars>
      </dgm:prSet>
      <dgm:spPr/>
    </dgm:pt>
    <dgm:pt modelId="{FD996794-68C3-480B-B1DC-9D2AF209FAAB}" type="pres">
      <dgm:prSet presAssocID="{C2E176BD-D9B4-429E-BC53-D2F17C555FAB}" presName="spaceBetweenRectangles" presStyleCnt="0"/>
      <dgm:spPr/>
    </dgm:pt>
    <dgm:pt modelId="{E4730F66-E201-4DBD-B70A-316B2332C113}" type="pres">
      <dgm:prSet presAssocID="{9120F5CE-CC17-4ECA-8C21-90FB8C52DCB6}" presName="parentLin" presStyleCnt="0"/>
      <dgm:spPr/>
    </dgm:pt>
    <dgm:pt modelId="{5DE72FE3-19D4-4464-928A-3586C62C03D7}" type="pres">
      <dgm:prSet presAssocID="{9120F5CE-CC17-4ECA-8C21-90FB8C52DCB6}" presName="parentLeftMargin" presStyleLbl="node1" presStyleIdx="0" presStyleCnt="3"/>
      <dgm:spPr/>
      <dgm:t>
        <a:bodyPr/>
        <a:lstStyle/>
        <a:p>
          <a:endParaRPr lang="es-CL"/>
        </a:p>
      </dgm:t>
    </dgm:pt>
    <dgm:pt modelId="{BE64941A-3E83-43DB-BE5E-7F6547A70000}" type="pres">
      <dgm:prSet presAssocID="{9120F5CE-CC17-4ECA-8C21-90FB8C52DCB6}" presName="parentText" presStyleLbl="node1" presStyleIdx="1" presStyleCnt="3" custScaleX="129982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48B41170-9308-479F-BC70-B1177EB5DB91}" type="pres">
      <dgm:prSet presAssocID="{9120F5CE-CC17-4ECA-8C21-90FB8C52DCB6}" presName="negativeSpace" presStyleCnt="0"/>
      <dgm:spPr/>
    </dgm:pt>
    <dgm:pt modelId="{DB0FAB4A-17BA-4FAC-B26B-6304E466A1AF}" type="pres">
      <dgm:prSet presAssocID="{9120F5CE-CC17-4ECA-8C21-90FB8C52DCB6}" presName="childText" presStyleLbl="conFgAcc1" presStyleIdx="1" presStyleCnt="3">
        <dgm:presLayoutVars>
          <dgm:bulletEnabled val="1"/>
        </dgm:presLayoutVars>
      </dgm:prSet>
      <dgm:spPr/>
    </dgm:pt>
    <dgm:pt modelId="{8E102CA5-582B-4DD3-9C89-7BC95CD735F9}" type="pres">
      <dgm:prSet presAssocID="{381EB927-367A-4C83-874F-976A3EF4F239}" presName="spaceBetweenRectangles" presStyleCnt="0"/>
      <dgm:spPr/>
    </dgm:pt>
    <dgm:pt modelId="{D004DEF2-C996-41C6-A579-3625C0E66ABE}" type="pres">
      <dgm:prSet presAssocID="{851EF4CD-DC61-42FA-9374-890ECF67BDA5}" presName="parentLin" presStyleCnt="0"/>
      <dgm:spPr/>
    </dgm:pt>
    <dgm:pt modelId="{F45F76B7-CEF2-4C33-ABD5-0F7AEB2EE56A}" type="pres">
      <dgm:prSet presAssocID="{851EF4CD-DC61-42FA-9374-890ECF67BDA5}" presName="parentLeftMargin" presStyleLbl="node1" presStyleIdx="1" presStyleCnt="3"/>
      <dgm:spPr/>
      <dgm:t>
        <a:bodyPr/>
        <a:lstStyle/>
        <a:p>
          <a:endParaRPr lang="es-CL"/>
        </a:p>
      </dgm:t>
    </dgm:pt>
    <dgm:pt modelId="{1201BCB6-69AE-4FA2-B8A9-D66B722DDE65}" type="pres">
      <dgm:prSet presAssocID="{851EF4CD-DC61-42FA-9374-890ECF67BDA5}" presName="parentText" presStyleLbl="node1" presStyleIdx="2" presStyleCnt="3" custScaleX="129982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0FCE41C7-20F0-49D9-A065-48E30B1029BA}" type="pres">
      <dgm:prSet presAssocID="{851EF4CD-DC61-42FA-9374-890ECF67BDA5}" presName="negativeSpace" presStyleCnt="0"/>
      <dgm:spPr/>
    </dgm:pt>
    <dgm:pt modelId="{74E57B3A-5C4E-4D64-8832-31344BF207E0}" type="pres">
      <dgm:prSet presAssocID="{851EF4CD-DC61-42FA-9374-890ECF67BDA5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5923ADC0-8AB2-4327-A659-7E759193F9B5}" type="presOf" srcId="{851EF4CD-DC61-42FA-9374-890ECF67BDA5}" destId="{F45F76B7-CEF2-4C33-ABD5-0F7AEB2EE56A}" srcOrd="0" destOrd="0" presId="urn:microsoft.com/office/officeart/2005/8/layout/list1"/>
    <dgm:cxn modelId="{0B457B6C-BED9-4F53-816B-DF6919B73FE8}" type="presOf" srcId="{9120F5CE-CC17-4ECA-8C21-90FB8C52DCB6}" destId="{BE64941A-3E83-43DB-BE5E-7F6547A70000}" srcOrd="1" destOrd="0" presId="urn:microsoft.com/office/officeart/2005/8/layout/list1"/>
    <dgm:cxn modelId="{470F480E-27E1-4BD6-B253-27B0A03BC971}" type="presOf" srcId="{851EF4CD-DC61-42FA-9374-890ECF67BDA5}" destId="{1201BCB6-69AE-4FA2-B8A9-D66B722DDE65}" srcOrd="1" destOrd="0" presId="urn:microsoft.com/office/officeart/2005/8/layout/list1"/>
    <dgm:cxn modelId="{081F72B1-1506-4454-A545-D8E0C2E2BE43}" type="presOf" srcId="{9120F5CE-CC17-4ECA-8C21-90FB8C52DCB6}" destId="{5DE72FE3-19D4-4464-928A-3586C62C03D7}" srcOrd="0" destOrd="0" presId="urn:microsoft.com/office/officeart/2005/8/layout/list1"/>
    <dgm:cxn modelId="{11554ADC-184E-49C0-9895-06BA28AB1C9C}" srcId="{6E74A96D-59BB-4F76-A414-85625A342A01}" destId="{9120F5CE-CC17-4ECA-8C21-90FB8C52DCB6}" srcOrd="1" destOrd="0" parTransId="{195BDCB4-3D76-4F49-BD0B-0350A004C3C1}" sibTransId="{381EB927-367A-4C83-874F-976A3EF4F239}"/>
    <dgm:cxn modelId="{ABC926BC-F297-41D5-B3CF-A1ABC4BF2C94}" type="presOf" srcId="{C1B67C07-676B-4C05-8F73-272462832DC1}" destId="{33255EBD-318C-4A10-8CDF-56A6E6F33B05}" srcOrd="0" destOrd="0" presId="urn:microsoft.com/office/officeart/2005/8/layout/list1"/>
    <dgm:cxn modelId="{48B06818-B519-4858-B00D-6807A9299476}" srcId="{6E74A96D-59BB-4F76-A414-85625A342A01}" destId="{C1B67C07-676B-4C05-8F73-272462832DC1}" srcOrd="0" destOrd="0" parTransId="{CEAA119E-2415-40CB-910F-7B5A3CDDF5A7}" sibTransId="{C2E176BD-D9B4-429E-BC53-D2F17C555FAB}"/>
    <dgm:cxn modelId="{9B21C926-2FB7-461E-8370-F02B77D51389}" srcId="{6E74A96D-59BB-4F76-A414-85625A342A01}" destId="{851EF4CD-DC61-42FA-9374-890ECF67BDA5}" srcOrd="2" destOrd="0" parTransId="{47B55AC3-9F01-4080-ADD7-D21FF669715A}" sibTransId="{C29B3CAE-B66E-43D3-BE20-E4571E0C7654}"/>
    <dgm:cxn modelId="{A7E93CAA-EED1-41EC-8C39-3F8949D5F57C}" type="presOf" srcId="{6E74A96D-59BB-4F76-A414-85625A342A01}" destId="{F02308E9-D86C-4891-B7BD-7C9B98A0BDA4}" srcOrd="0" destOrd="0" presId="urn:microsoft.com/office/officeart/2005/8/layout/list1"/>
    <dgm:cxn modelId="{800FFCAB-575D-4E1B-BBEF-2C33FE427B47}" type="presOf" srcId="{C1B67C07-676B-4C05-8F73-272462832DC1}" destId="{A9E32B32-7FD6-42C8-90F1-A7AAAE219AD0}" srcOrd="1" destOrd="0" presId="urn:microsoft.com/office/officeart/2005/8/layout/list1"/>
    <dgm:cxn modelId="{70D3F1C0-86C1-41E1-9D61-3D534B9B4C7C}" type="presParOf" srcId="{F02308E9-D86C-4891-B7BD-7C9B98A0BDA4}" destId="{8FD3DBD4-F718-47F7-B295-906A442DA147}" srcOrd="0" destOrd="0" presId="urn:microsoft.com/office/officeart/2005/8/layout/list1"/>
    <dgm:cxn modelId="{5679A7DC-E00F-46CF-8E3B-49B2B7C37EF4}" type="presParOf" srcId="{8FD3DBD4-F718-47F7-B295-906A442DA147}" destId="{33255EBD-318C-4A10-8CDF-56A6E6F33B05}" srcOrd="0" destOrd="0" presId="urn:microsoft.com/office/officeart/2005/8/layout/list1"/>
    <dgm:cxn modelId="{6474FBE0-9021-4BF5-B2DF-493FF0630FB5}" type="presParOf" srcId="{8FD3DBD4-F718-47F7-B295-906A442DA147}" destId="{A9E32B32-7FD6-42C8-90F1-A7AAAE219AD0}" srcOrd="1" destOrd="0" presId="urn:microsoft.com/office/officeart/2005/8/layout/list1"/>
    <dgm:cxn modelId="{C97CAC33-5FF8-48AC-9EEC-1510BA576A57}" type="presParOf" srcId="{F02308E9-D86C-4891-B7BD-7C9B98A0BDA4}" destId="{62C202E7-C66E-4364-BA13-04E506419DB0}" srcOrd="1" destOrd="0" presId="urn:microsoft.com/office/officeart/2005/8/layout/list1"/>
    <dgm:cxn modelId="{7ADED3B7-2DE6-40D1-8D92-442AFEB3E005}" type="presParOf" srcId="{F02308E9-D86C-4891-B7BD-7C9B98A0BDA4}" destId="{72A6D227-A34C-465F-9E82-0DE5396BE88F}" srcOrd="2" destOrd="0" presId="urn:microsoft.com/office/officeart/2005/8/layout/list1"/>
    <dgm:cxn modelId="{2BD187D3-BF4A-4A28-BF1A-BE8982D0481E}" type="presParOf" srcId="{F02308E9-D86C-4891-B7BD-7C9B98A0BDA4}" destId="{FD996794-68C3-480B-B1DC-9D2AF209FAAB}" srcOrd="3" destOrd="0" presId="urn:microsoft.com/office/officeart/2005/8/layout/list1"/>
    <dgm:cxn modelId="{217FB43E-106A-4CBE-A1D9-767EB1250DE7}" type="presParOf" srcId="{F02308E9-D86C-4891-B7BD-7C9B98A0BDA4}" destId="{E4730F66-E201-4DBD-B70A-316B2332C113}" srcOrd="4" destOrd="0" presId="urn:microsoft.com/office/officeart/2005/8/layout/list1"/>
    <dgm:cxn modelId="{BB2F414A-BE19-40EB-B678-A60D5F22AA80}" type="presParOf" srcId="{E4730F66-E201-4DBD-B70A-316B2332C113}" destId="{5DE72FE3-19D4-4464-928A-3586C62C03D7}" srcOrd="0" destOrd="0" presId="urn:microsoft.com/office/officeart/2005/8/layout/list1"/>
    <dgm:cxn modelId="{AABB3A2E-7827-498D-A076-10763C063691}" type="presParOf" srcId="{E4730F66-E201-4DBD-B70A-316B2332C113}" destId="{BE64941A-3E83-43DB-BE5E-7F6547A70000}" srcOrd="1" destOrd="0" presId="urn:microsoft.com/office/officeart/2005/8/layout/list1"/>
    <dgm:cxn modelId="{652884B7-034A-44CD-BF61-10464C32709A}" type="presParOf" srcId="{F02308E9-D86C-4891-B7BD-7C9B98A0BDA4}" destId="{48B41170-9308-479F-BC70-B1177EB5DB91}" srcOrd="5" destOrd="0" presId="urn:microsoft.com/office/officeart/2005/8/layout/list1"/>
    <dgm:cxn modelId="{97B00385-C54A-486B-85AF-2C39F760C8FB}" type="presParOf" srcId="{F02308E9-D86C-4891-B7BD-7C9B98A0BDA4}" destId="{DB0FAB4A-17BA-4FAC-B26B-6304E466A1AF}" srcOrd="6" destOrd="0" presId="urn:microsoft.com/office/officeart/2005/8/layout/list1"/>
    <dgm:cxn modelId="{6FFC226E-0C5A-4B62-AFA9-92F2331134C6}" type="presParOf" srcId="{F02308E9-D86C-4891-B7BD-7C9B98A0BDA4}" destId="{8E102CA5-582B-4DD3-9C89-7BC95CD735F9}" srcOrd="7" destOrd="0" presId="urn:microsoft.com/office/officeart/2005/8/layout/list1"/>
    <dgm:cxn modelId="{0D023A21-0012-4E87-A029-71486B32E632}" type="presParOf" srcId="{F02308E9-D86C-4891-B7BD-7C9B98A0BDA4}" destId="{D004DEF2-C996-41C6-A579-3625C0E66ABE}" srcOrd="8" destOrd="0" presId="urn:microsoft.com/office/officeart/2005/8/layout/list1"/>
    <dgm:cxn modelId="{3A20B61F-A08D-4CCB-A378-11A2309A65FA}" type="presParOf" srcId="{D004DEF2-C996-41C6-A579-3625C0E66ABE}" destId="{F45F76B7-CEF2-4C33-ABD5-0F7AEB2EE56A}" srcOrd="0" destOrd="0" presId="urn:microsoft.com/office/officeart/2005/8/layout/list1"/>
    <dgm:cxn modelId="{43A7C778-F725-484F-BAB6-67FD35145941}" type="presParOf" srcId="{D004DEF2-C996-41C6-A579-3625C0E66ABE}" destId="{1201BCB6-69AE-4FA2-B8A9-D66B722DDE65}" srcOrd="1" destOrd="0" presId="urn:microsoft.com/office/officeart/2005/8/layout/list1"/>
    <dgm:cxn modelId="{44D6EB76-8575-41BE-B7BF-835327839778}" type="presParOf" srcId="{F02308E9-D86C-4891-B7BD-7C9B98A0BDA4}" destId="{0FCE41C7-20F0-49D9-A065-48E30B1029BA}" srcOrd="9" destOrd="0" presId="urn:microsoft.com/office/officeart/2005/8/layout/list1"/>
    <dgm:cxn modelId="{B90D09EA-F243-427D-8D18-EC78770E84F6}" type="presParOf" srcId="{F02308E9-D86C-4891-B7BD-7C9B98A0BDA4}" destId="{74E57B3A-5C4E-4D64-8832-31344BF207E0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BDE16B6-D605-4C97-B07D-D75CC4317151}" type="doc">
      <dgm:prSet loTypeId="urn:microsoft.com/office/officeart/2005/8/layout/defaul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CL"/>
        </a:p>
      </dgm:t>
    </dgm:pt>
    <dgm:pt modelId="{2C744FC0-5687-48AF-91CA-917C56B2368F}">
      <dgm:prSet phldrT="[Texto]" custT="1"/>
      <dgm:spPr/>
      <dgm:t>
        <a:bodyPr/>
        <a:lstStyle/>
        <a:p>
          <a:r>
            <a:rPr lang="es-CL" sz="2400" b="1" dirty="0" smtClean="0"/>
            <a:t>EIRL</a:t>
          </a:r>
          <a:endParaRPr lang="es-CL" sz="2400" b="1" dirty="0"/>
        </a:p>
      </dgm:t>
    </dgm:pt>
    <dgm:pt modelId="{3CB6EF97-4D7C-41A9-B2D9-0958ED7FB3EA}" type="parTrans" cxnId="{EFE81690-FF87-43B8-8B40-9C06E40CF62C}">
      <dgm:prSet/>
      <dgm:spPr/>
      <dgm:t>
        <a:bodyPr/>
        <a:lstStyle/>
        <a:p>
          <a:endParaRPr lang="es-CL" sz="2400" b="1"/>
        </a:p>
      </dgm:t>
    </dgm:pt>
    <dgm:pt modelId="{2675F6FE-8061-4146-9EF5-E1DBFCB970FA}" type="sibTrans" cxnId="{EFE81690-FF87-43B8-8B40-9C06E40CF62C}">
      <dgm:prSet/>
      <dgm:spPr/>
      <dgm:t>
        <a:bodyPr/>
        <a:lstStyle/>
        <a:p>
          <a:endParaRPr lang="es-CL" sz="2400" b="1"/>
        </a:p>
      </dgm:t>
    </dgm:pt>
    <dgm:pt modelId="{381E0385-B4EC-4FFD-94F7-A4B61749899E}">
      <dgm:prSet phldrT="[Texto]" custT="1"/>
      <dgm:spPr/>
      <dgm:t>
        <a:bodyPr/>
        <a:lstStyle/>
        <a:p>
          <a:r>
            <a:rPr lang="es-CL" sz="2400" b="1" dirty="0" smtClean="0"/>
            <a:t>SOCIEDAD</a:t>
          </a:r>
          <a:endParaRPr lang="es-CL" sz="2400" b="1" dirty="0"/>
        </a:p>
      </dgm:t>
    </dgm:pt>
    <dgm:pt modelId="{FBFAF6FE-8097-4D75-8ABF-F6FF9170B5B4}" type="parTrans" cxnId="{200027F3-410E-4165-A55B-048E2BF76B7F}">
      <dgm:prSet/>
      <dgm:spPr/>
      <dgm:t>
        <a:bodyPr/>
        <a:lstStyle/>
        <a:p>
          <a:endParaRPr lang="es-CL" sz="2400" b="1"/>
        </a:p>
      </dgm:t>
    </dgm:pt>
    <dgm:pt modelId="{4696364C-5375-480D-958B-1B70534A8A6C}" type="sibTrans" cxnId="{200027F3-410E-4165-A55B-048E2BF76B7F}">
      <dgm:prSet/>
      <dgm:spPr/>
      <dgm:t>
        <a:bodyPr/>
        <a:lstStyle/>
        <a:p>
          <a:endParaRPr lang="es-CL" sz="2400" b="1"/>
        </a:p>
      </dgm:t>
    </dgm:pt>
    <dgm:pt modelId="{AC0110D3-E330-4FA2-B7FA-2EF15142C599}">
      <dgm:prSet custT="1"/>
      <dgm:spPr/>
      <dgm:t>
        <a:bodyPr/>
        <a:lstStyle/>
        <a:p>
          <a:r>
            <a:rPr lang="es-CL" sz="2400" b="1" smtClean="0"/>
            <a:t>EMPRESA UNIPERSOAL O INDIVIDUAL</a:t>
          </a:r>
          <a:endParaRPr lang="es-CL" sz="2400" b="1"/>
        </a:p>
      </dgm:t>
    </dgm:pt>
    <dgm:pt modelId="{A0569C1E-003B-4E82-B05C-301F01284E13}" type="parTrans" cxnId="{A0BEE508-2463-4EEE-9622-FA2138B9F961}">
      <dgm:prSet/>
      <dgm:spPr/>
      <dgm:t>
        <a:bodyPr/>
        <a:lstStyle/>
        <a:p>
          <a:endParaRPr lang="es-CL" sz="2400" b="1"/>
        </a:p>
      </dgm:t>
    </dgm:pt>
    <dgm:pt modelId="{4FCB4A57-E5A7-4FE6-B703-BB526E9133C4}" type="sibTrans" cxnId="{A0BEE508-2463-4EEE-9622-FA2138B9F961}">
      <dgm:prSet/>
      <dgm:spPr/>
      <dgm:t>
        <a:bodyPr/>
        <a:lstStyle/>
        <a:p>
          <a:endParaRPr lang="es-CL" sz="2400" b="1"/>
        </a:p>
      </dgm:t>
    </dgm:pt>
    <dgm:pt modelId="{E340B232-2888-4C27-A170-500911BC7442}">
      <dgm:prSet custT="1"/>
      <dgm:spPr/>
      <dgm:t>
        <a:bodyPr/>
        <a:lstStyle/>
        <a:p>
          <a:r>
            <a:rPr lang="es-CL" sz="2400" b="1" dirty="0" smtClean="0"/>
            <a:t>MICROEMPRESA FAMILIAR</a:t>
          </a:r>
          <a:endParaRPr lang="es-CL" sz="2400" b="1" dirty="0"/>
        </a:p>
      </dgm:t>
    </dgm:pt>
    <dgm:pt modelId="{718DBD32-B352-43D2-AB41-20086E86C38C}" type="parTrans" cxnId="{80177759-35C3-4F53-838E-6B6933ACD0B8}">
      <dgm:prSet/>
      <dgm:spPr/>
      <dgm:t>
        <a:bodyPr/>
        <a:lstStyle/>
        <a:p>
          <a:endParaRPr lang="es-CL" sz="2400" b="1"/>
        </a:p>
      </dgm:t>
    </dgm:pt>
    <dgm:pt modelId="{7E234564-6B1A-4CDC-B49E-031375D99471}" type="sibTrans" cxnId="{80177759-35C3-4F53-838E-6B6933ACD0B8}">
      <dgm:prSet/>
      <dgm:spPr/>
      <dgm:t>
        <a:bodyPr/>
        <a:lstStyle/>
        <a:p>
          <a:endParaRPr lang="es-CL" sz="2400" b="1"/>
        </a:p>
      </dgm:t>
    </dgm:pt>
    <dgm:pt modelId="{D582525F-A2DB-4B91-ADD6-1AEAF8A66B54}" type="pres">
      <dgm:prSet presAssocID="{8BDE16B6-D605-4C97-B07D-D75CC431715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FE434F1B-9333-4BA0-A505-87CF58C3A14C}" type="pres">
      <dgm:prSet presAssocID="{AC0110D3-E330-4FA2-B7FA-2EF15142C599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14986FF9-FF0D-44C7-B387-E4782509FDE6}" type="pres">
      <dgm:prSet presAssocID="{4FCB4A57-E5A7-4FE6-B703-BB526E9133C4}" presName="sibTrans" presStyleCnt="0"/>
      <dgm:spPr/>
    </dgm:pt>
    <dgm:pt modelId="{2EBD1F05-7A20-40A7-8422-B494C05FFEF4}" type="pres">
      <dgm:prSet presAssocID="{E340B232-2888-4C27-A170-500911BC7442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D1B53423-70D5-49B6-AEFF-8EF3F9A05F9F}" type="pres">
      <dgm:prSet presAssocID="{7E234564-6B1A-4CDC-B49E-031375D99471}" presName="sibTrans" presStyleCnt="0"/>
      <dgm:spPr/>
    </dgm:pt>
    <dgm:pt modelId="{7093A7E2-C75B-430F-899A-EAB8AFEAD8F6}" type="pres">
      <dgm:prSet presAssocID="{2C744FC0-5687-48AF-91CA-917C56B2368F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A5B5A5AE-591B-47B4-B248-FD84C71A2042}" type="pres">
      <dgm:prSet presAssocID="{2675F6FE-8061-4146-9EF5-E1DBFCB970FA}" presName="sibTrans" presStyleCnt="0"/>
      <dgm:spPr/>
    </dgm:pt>
    <dgm:pt modelId="{02513229-EBF7-4AE6-929F-61F4BE927FDF}" type="pres">
      <dgm:prSet presAssocID="{381E0385-B4EC-4FFD-94F7-A4B61749899E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C76BACBA-C754-4CC9-B4B1-AE10F83D1D5E}" type="presOf" srcId="{E340B232-2888-4C27-A170-500911BC7442}" destId="{2EBD1F05-7A20-40A7-8422-B494C05FFEF4}" srcOrd="0" destOrd="0" presId="urn:microsoft.com/office/officeart/2005/8/layout/default"/>
    <dgm:cxn modelId="{EFE81690-FF87-43B8-8B40-9C06E40CF62C}" srcId="{8BDE16B6-D605-4C97-B07D-D75CC4317151}" destId="{2C744FC0-5687-48AF-91CA-917C56B2368F}" srcOrd="2" destOrd="0" parTransId="{3CB6EF97-4D7C-41A9-B2D9-0958ED7FB3EA}" sibTransId="{2675F6FE-8061-4146-9EF5-E1DBFCB970FA}"/>
    <dgm:cxn modelId="{A0BEE508-2463-4EEE-9622-FA2138B9F961}" srcId="{8BDE16B6-D605-4C97-B07D-D75CC4317151}" destId="{AC0110D3-E330-4FA2-B7FA-2EF15142C599}" srcOrd="0" destOrd="0" parTransId="{A0569C1E-003B-4E82-B05C-301F01284E13}" sibTransId="{4FCB4A57-E5A7-4FE6-B703-BB526E9133C4}"/>
    <dgm:cxn modelId="{AB7644EB-AF10-4BD2-AD41-3D5C7B714636}" type="presOf" srcId="{2C744FC0-5687-48AF-91CA-917C56B2368F}" destId="{7093A7E2-C75B-430F-899A-EAB8AFEAD8F6}" srcOrd="0" destOrd="0" presId="urn:microsoft.com/office/officeart/2005/8/layout/default"/>
    <dgm:cxn modelId="{E8DD9DEB-58A6-48C5-856D-4266CA4C50A6}" type="presOf" srcId="{381E0385-B4EC-4FFD-94F7-A4B61749899E}" destId="{02513229-EBF7-4AE6-929F-61F4BE927FDF}" srcOrd="0" destOrd="0" presId="urn:microsoft.com/office/officeart/2005/8/layout/default"/>
    <dgm:cxn modelId="{9D2A4084-4151-4240-BC8A-32D422D3208D}" type="presOf" srcId="{AC0110D3-E330-4FA2-B7FA-2EF15142C599}" destId="{FE434F1B-9333-4BA0-A505-87CF58C3A14C}" srcOrd="0" destOrd="0" presId="urn:microsoft.com/office/officeart/2005/8/layout/default"/>
    <dgm:cxn modelId="{80177759-35C3-4F53-838E-6B6933ACD0B8}" srcId="{8BDE16B6-D605-4C97-B07D-D75CC4317151}" destId="{E340B232-2888-4C27-A170-500911BC7442}" srcOrd="1" destOrd="0" parTransId="{718DBD32-B352-43D2-AB41-20086E86C38C}" sibTransId="{7E234564-6B1A-4CDC-B49E-031375D99471}"/>
    <dgm:cxn modelId="{200027F3-410E-4165-A55B-048E2BF76B7F}" srcId="{8BDE16B6-D605-4C97-B07D-D75CC4317151}" destId="{381E0385-B4EC-4FFD-94F7-A4B61749899E}" srcOrd="3" destOrd="0" parTransId="{FBFAF6FE-8097-4D75-8ABF-F6FF9170B5B4}" sibTransId="{4696364C-5375-480D-958B-1B70534A8A6C}"/>
    <dgm:cxn modelId="{948D8B7A-2C08-49C0-BF49-23FEFDB8BC3D}" type="presOf" srcId="{8BDE16B6-D605-4C97-B07D-D75CC4317151}" destId="{D582525F-A2DB-4B91-ADD6-1AEAF8A66B54}" srcOrd="0" destOrd="0" presId="urn:microsoft.com/office/officeart/2005/8/layout/default"/>
    <dgm:cxn modelId="{FD94F386-9AAF-4788-ADC0-6B0E1BD6E27C}" type="presParOf" srcId="{D582525F-A2DB-4B91-ADD6-1AEAF8A66B54}" destId="{FE434F1B-9333-4BA0-A505-87CF58C3A14C}" srcOrd="0" destOrd="0" presId="urn:microsoft.com/office/officeart/2005/8/layout/default"/>
    <dgm:cxn modelId="{FAA70340-04BE-4BDA-A950-96DCCB2092CE}" type="presParOf" srcId="{D582525F-A2DB-4B91-ADD6-1AEAF8A66B54}" destId="{14986FF9-FF0D-44C7-B387-E4782509FDE6}" srcOrd="1" destOrd="0" presId="urn:microsoft.com/office/officeart/2005/8/layout/default"/>
    <dgm:cxn modelId="{0CFCB58F-8666-436F-AE65-2BBC392DCFEF}" type="presParOf" srcId="{D582525F-A2DB-4B91-ADD6-1AEAF8A66B54}" destId="{2EBD1F05-7A20-40A7-8422-B494C05FFEF4}" srcOrd="2" destOrd="0" presId="urn:microsoft.com/office/officeart/2005/8/layout/default"/>
    <dgm:cxn modelId="{58273BCE-38EB-47C0-A256-D9EBD710BF77}" type="presParOf" srcId="{D582525F-A2DB-4B91-ADD6-1AEAF8A66B54}" destId="{D1B53423-70D5-49B6-AEFF-8EF3F9A05F9F}" srcOrd="3" destOrd="0" presId="urn:microsoft.com/office/officeart/2005/8/layout/default"/>
    <dgm:cxn modelId="{140A7DC8-E34A-44B0-9586-27445489D986}" type="presParOf" srcId="{D582525F-A2DB-4B91-ADD6-1AEAF8A66B54}" destId="{7093A7E2-C75B-430F-899A-EAB8AFEAD8F6}" srcOrd="4" destOrd="0" presId="urn:microsoft.com/office/officeart/2005/8/layout/default"/>
    <dgm:cxn modelId="{6F351EE8-D069-4E42-BEEA-FBD4FFC5B87D}" type="presParOf" srcId="{D582525F-A2DB-4B91-ADD6-1AEAF8A66B54}" destId="{A5B5A5AE-591B-47B4-B248-FD84C71A2042}" srcOrd="5" destOrd="0" presId="urn:microsoft.com/office/officeart/2005/8/layout/default"/>
    <dgm:cxn modelId="{BD766E97-8DF7-4E62-84C1-AC614F6CF34D}" type="presParOf" srcId="{D582525F-A2DB-4B91-ADD6-1AEAF8A66B54}" destId="{02513229-EBF7-4AE6-929F-61F4BE927FDF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09ACB92-4284-4247-BE5B-BFB62A1F810B}" type="doc">
      <dgm:prSet loTypeId="urn:microsoft.com/office/officeart/2005/8/layout/radial6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CL"/>
        </a:p>
      </dgm:t>
    </dgm:pt>
    <dgm:pt modelId="{E359EAB7-0611-48C0-A5EA-9639F05BC769}">
      <dgm:prSet phldrT="[Texto]" custT="1"/>
      <dgm:spPr/>
      <dgm:t>
        <a:bodyPr/>
        <a:lstStyle/>
        <a:p>
          <a:r>
            <a:rPr lang="es-CL" sz="1600" dirty="0" smtClean="0"/>
            <a:t>4 P´S</a:t>
          </a:r>
          <a:endParaRPr lang="es-CL" sz="1600" dirty="0"/>
        </a:p>
      </dgm:t>
    </dgm:pt>
    <dgm:pt modelId="{1942F63C-D65D-48EC-8E76-650223B40C1B}" type="parTrans" cxnId="{63DB2BC3-F69E-483A-8DE6-6D88A0D35EBC}">
      <dgm:prSet/>
      <dgm:spPr/>
      <dgm:t>
        <a:bodyPr/>
        <a:lstStyle/>
        <a:p>
          <a:endParaRPr lang="es-CL" sz="1600"/>
        </a:p>
      </dgm:t>
    </dgm:pt>
    <dgm:pt modelId="{201C68F1-4403-40C6-8A04-456555DE8012}" type="sibTrans" cxnId="{63DB2BC3-F69E-483A-8DE6-6D88A0D35EBC}">
      <dgm:prSet/>
      <dgm:spPr/>
      <dgm:t>
        <a:bodyPr/>
        <a:lstStyle/>
        <a:p>
          <a:endParaRPr lang="es-CL" sz="1600"/>
        </a:p>
      </dgm:t>
    </dgm:pt>
    <dgm:pt modelId="{C117EA54-250B-4D14-8864-AB3057201269}">
      <dgm:prSet phldrT="[Texto]" custT="1"/>
      <dgm:spPr/>
      <dgm:t>
        <a:bodyPr/>
        <a:lstStyle/>
        <a:p>
          <a:r>
            <a:rPr lang="es-CL" sz="1600" dirty="0" smtClean="0"/>
            <a:t>PRODUCTO</a:t>
          </a:r>
          <a:endParaRPr lang="es-CL" sz="1600" dirty="0"/>
        </a:p>
      </dgm:t>
    </dgm:pt>
    <dgm:pt modelId="{7C6FB127-F2AE-47B9-A454-DE34333A7061}" type="parTrans" cxnId="{948BA6D4-6F31-4FBD-AD37-612F01961B45}">
      <dgm:prSet/>
      <dgm:spPr/>
      <dgm:t>
        <a:bodyPr/>
        <a:lstStyle/>
        <a:p>
          <a:endParaRPr lang="es-CL" sz="1600"/>
        </a:p>
      </dgm:t>
    </dgm:pt>
    <dgm:pt modelId="{3DBEFE73-4AB9-44DE-B573-2122288E760C}" type="sibTrans" cxnId="{948BA6D4-6F31-4FBD-AD37-612F01961B45}">
      <dgm:prSet/>
      <dgm:spPr/>
      <dgm:t>
        <a:bodyPr/>
        <a:lstStyle/>
        <a:p>
          <a:endParaRPr lang="es-CL" sz="1600"/>
        </a:p>
      </dgm:t>
    </dgm:pt>
    <dgm:pt modelId="{C33D5F4C-0FC9-4AFB-80C9-FCECCCDB0F3A}">
      <dgm:prSet phldrT="[Texto]" custT="1"/>
      <dgm:spPr/>
      <dgm:t>
        <a:bodyPr/>
        <a:lstStyle/>
        <a:p>
          <a:r>
            <a:rPr lang="es-CL" sz="1600" dirty="0" smtClean="0"/>
            <a:t>PRECIO</a:t>
          </a:r>
          <a:endParaRPr lang="es-CL" sz="1600" dirty="0"/>
        </a:p>
      </dgm:t>
    </dgm:pt>
    <dgm:pt modelId="{746F4AD7-7891-4F37-8FB6-6F54E8AB5A0B}" type="parTrans" cxnId="{DC262195-9133-4349-A3DC-8C4817F73BAB}">
      <dgm:prSet/>
      <dgm:spPr/>
      <dgm:t>
        <a:bodyPr/>
        <a:lstStyle/>
        <a:p>
          <a:endParaRPr lang="es-CL" sz="1600"/>
        </a:p>
      </dgm:t>
    </dgm:pt>
    <dgm:pt modelId="{2F63E0E2-395E-4032-AB39-2B92CC839704}" type="sibTrans" cxnId="{DC262195-9133-4349-A3DC-8C4817F73BAB}">
      <dgm:prSet/>
      <dgm:spPr/>
      <dgm:t>
        <a:bodyPr/>
        <a:lstStyle/>
        <a:p>
          <a:endParaRPr lang="es-CL" sz="1600"/>
        </a:p>
      </dgm:t>
    </dgm:pt>
    <dgm:pt modelId="{DEF861DD-82F5-4A51-AB20-8241291F40FA}">
      <dgm:prSet phldrT="[Texto]" custT="1"/>
      <dgm:spPr/>
      <dgm:t>
        <a:bodyPr/>
        <a:lstStyle/>
        <a:p>
          <a:r>
            <a:rPr lang="es-CL" sz="1600" dirty="0" smtClean="0"/>
            <a:t>PLAZA</a:t>
          </a:r>
          <a:endParaRPr lang="es-CL" sz="1600" dirty="0"/>
        </a:p>
      </dgm:t>
    </dgm:pt>
    <dgm:pt modelId="{547267C3-346F-42ED-89FB-A2FB49ECE082}" type="parTrans" cxnId="{94D48807-F827-41D5-A7FE-175BB27D87B8}">
      <dgm:prSet/>
      <dgm:spPr/>
      <dgm:t>
        <a:bodyPr/>
        <a:lstStyle/>
        <a:p>
          <a:endParaRPr lang="es-CL" sz="1600"/>
        </a:p>
      </dgm:t>
    </dgm:pt>
    <dgm:pt modelId="{A77A6D6F-4BBB-4228-BFB4-A2503F77B055}" type="sibTrans" cxnId="{94D48807-F827-41D5-A7FE-175BB27D87B8}">
      <dgm:prSet/>
      <dgm:spPr/>
      <dgm:t>
        <a:bodyPr/>
        <a:lstStyle/>
        <a:p>
          <a:endParaRPr lang="es-CL" sz="1600"/>
        </a:p>
      </dgm:t>
    </dgm:pt>
    <dgm:pt modelId="{B453A15C-F873-4AA5-91A0-26554A844A8E}">
      <dgm:prSet phldrT="[Texto]" custT="1"/>
      <dgm:spPr/>
      <dgm:t>
        <a:bodyPr/>
        <a:lstStyle/>
        <a:p>
          <a:r>
            <a:rPr lang="es-CL" sz="1600" dirty="0" smtClean="0"/>
            <a:t>PROMOCIÓN</a:t>
          </a:r>
          <a:endParaRPr lang="es-CL" sz="1600" dirty="0"/>
        </a:p>
      </dgm:t>
    </dgm:pt>
    <dgm:pt modelId="{0ED30EE1-9F9D-4ACC-B5FC-3945611054CB}" type="parTrans" cxnId="{51D1A337-9BF7-4774-A38C-CEDA88237D4E}">
      <dgm:prSet/>
      <dgm:spPr/>
      <dgm:t>
        <a:bodyPr/>
        <a:lstStyle/>
        <a:p>
          <a:endParaRPr lang="es-CL" sz="1600"/>
        </a:p>
      </dgm:t>
    </dgm:pt>
    <dgm:pt modelId="{6343FBA5-3AE8-4DBC-836F-217E124D3FF4}" type="sibTrans" cxnId="{51D1A337-9BF7-4774-A38C-CEDA88237D4E}">
      <dgm:prSet/>
      <dgm:spPr/>
      <dgm:t>
        <a:bodyPr/>
        <a:lstStyle/>
        <a:p>
          <a:endParaRPr lang="es-CL" sz="1600"/>
        </a:p>
      </dgm:t>
    </dgm:pt>
    <dgm:pt modelId="{62CFD298-FB8C-4EE7-B4A3-D462A973F571}" type="pres">
      <dgm:prSet presAssocID="{009ACB92-4284-4247-BE5B-BFB62A1F810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31C4EDB6-B29F-45F4-9F62-D67220FAC723}" type="pres">
      <dgm:prSet presAssocID="{E359EAB7-0611-48C0-A5EA-9639F05BC769}" presName="centerShape" presStyleLbl="node0" presStyleIdx="0" presStyleCnt="1"/>
      <dgm:spPr/>
      <dgm:t>
        <a:bodyPr/>
        <a:lstStyle/>
        <a:p>
          <a:endParaRPr lang="es-CL"/>
        </a:p>
      </dgm:t>
    </dgm:pt>
    <dgm:pt modelId="{28A64A27-DD55-4A3C-A795-7F197192FD27}" type="pres">
      <dgm:prSet presAssocID="{C117EA54-250B-4D14-8864-AB3057201269}" presName="node" presStyleLbl="node1" presStyleIdx="0" presStyleCnt="4" custScaleX="121983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7797373B-1417-49DC-BAA1-98F04B7D804B}" type="pres">
      <dgm:prSet presAssocID="{C117EA54-250B-4D14-8864-AB3057201269}" presName="dummy" presStyleCnt="0"/>
      <dgm:spPr/>
    </dgm:pt>
    <dgm:pt modelId="{922C229C-8CC8-42E6-BC33-0C20EC0C6DC2}" type="pres">
      <dgm:prSet presAssocID="{3DBEFE73-4AB9-44DE-B573-2122288E760C}" presName="sibTrans" presStyleLbl="sibTrans2D1" presStyleIdx="0" presStyleCnt="4"/>
      <dgm:spPr/>
      <dgm:t>
        <a:bodyPr/>
        <a:lstStyle/>
        <a:p>
          <a:endParaRPr lang="es-CL"/>
        </a:p>
      </dgm:t>
    </dgm:pt>
    <dgm:pt modelId="{6A51054A-36DC-4B1A-98E1-AC3ECBF3C1AD}" type="pres">
      <dgm:prSet presAssocID="{C33D5F4C-0FC9-4AFB-80C9-FCECCCDB0F3A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A82CB6B3-E657-465A-9287-CF5380E13A79}" type="pres">
      <dgm:prSet presAssocID="{C33D5F4C-0FC9-4AFB-80C9-FCECCCDB0F3A}" presName="dummy" presStyleCnt="0"/>
      <dgm:spPr/>
    </dgm:pt>
    <dgm:pt modelId="{AF4DB7DF-5412-4A5B-9BB8-10BEDA546D10}" type="pres">
      <dgm:prSet presAssocID="{2F63E0E2-395E-4032-AB39-2B92CC839704}" presName="sibTrans" presStyleLbl="sibTrans2D1" presStyleIdx="1" presStyleCnt="4"/>
      <dgm:spPr/>
      <dgm:t>
        <a:bodyPr/>
        <a:lstStyle/>
        <a:p>
          <a:endParaRPr lang="es-CL"/>
        </a:p>
      </dgm:t>
    </dgm:pt>
    <dgm:pt modelId="{D80DAEB1-12CB-4A6A-8A17-60A05A550309}" type="pres">
      <dgm:prSet presAssocID="{DEF861DD-82F5-4A51-AB20-8241291F40FA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5E989672-6C77-4D09-99BD-47DF5D0BBD58}" type="pres">
      <dgm:prSet presAssocID="{DEF861DD-82F5-4A51-AB20-8241291F40FA}" presName="dummy" presStyleCnt="0"/>
      <dgm:spPr/>
    </dgm:pt>
    <dgm:pt modelId="{FA5FFABB-A2DC-4F0C-B791-10A4292115A5}" type="pres">
      <dgm:prSet presAssocID="{A77A6D6F-4BBB-4228-BFB4-A2503F77B055}" presName="sibTrans" presStyleLbl="sibTrans2D1" presStyleIdx="2" presStyleCnt="4"/>
      <dgm:spPr/>
      <dgm:t>
        <a:bodyPr/>
        <a:lstStyle/>
        <a:p>
          <a:endParaRPr lang="es-CL"/>
        </a:p>
      </dgm:t>
    </dgm:pt>
    <dgm:pt modelId="{C8C6FF91-3F14-44B0-8797-E0EF3019EC5A}" type="pres">
      <dgm:prSet presAssocID="{B453A15C-F873-4AA5-91A0-26554A844A8E}" presName="node" presStyleLbl="node1" presStyleIdx="3" presStyleCnt="4" custScaleX="130942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59055905-949F-4769-92C9-3B23F454236C}" type="pres">
      <dgm:prSet presAssocID="{B453A15C-F873-4AA5-91A0-26554A844A8E}" presName="dummy" presStyleCnt="0"/>
      <dgm:spPr/>
    </dgm:pt>
    <dgm:pt modelId="{074C438F-B3E2-4DC3-96CB-2956BD1E8FBF}" type="pres">
      <dgm:prSet presAssocID="{6343FBA5-3AE8-4DBC-836F-217E124D3FF4}" presName="sibTrans" presStyleLbl="sibTrans2D1" presStyleIdx="3" presStyleCnt="4"/>
      <dgm:spPr/>
      <dgm:t>
        <a:bodyPr/>
        <a:lstStyle/>
        <a:p>
          <a:endParaRPr lang="es-CL"/>
        </a:p>
      </dgm:t>
    </dgm:pt>
  </dgm:ptLst>
  <dgm:cxnLst>
    <dgm:cxn modelId="{94D48807-F827-41D5-A7FE-175BB27D87B8}" srcId="{E359EAB7-0611-48C0-A5EA-9639F05BC769}" destId="{DEF861DD-82F5-4A51-AB20-8241291F40FA}" srcOrd="2" destOrd="0" parTransId="{547267C3-346F-42ED-89FB-A2FB49ECE082}" sibTransId="{A77A6D6F-4BBB-4228-BFB4-A2503F77B055}"/>
    <dgm:cxn modelId="{89CF48F1-2083-479C-B682-674D050FA325}" type="presOf" srcId="{C117EA54-250B-4D14-8864-AB3057201269}" destId="{28A64A27-DD55-4A3C-A795-7F197192FD27}" srcOrd="0" destOrd="0" presId="urn:microsoft.com/office/officeart/2005/8/layout/radial6"/>
    <dgm:cxn modelId="{51D1A337-9BF7-4774-A38C-CEDA88237D4E}" srcId="{E359EAB7-0611-48C0-A5EA-9639F05BC769}" destId="{B453A15C-F873-4AA5-91A0-26554A844A8E}" srcOrd="3" destOrd="0" parTransId="{0ED30EE1-9F9D-4ACC-B5FC-3945611054CB}" sibTransId="{6343FBA5-3AE8-4DBC-836F-217E124D3FF4}"/>
    <dgm:cxn modelId="{B888D61D-14BD-4DA2-8820-E688A132DFAF}" type="presOf" srcId="{6343FBA5-3AE8-4DBC-836F-217E124D3FF4}" destId="{074C438F-B3E2-4DC3-96CB-2956BD1E8FBF}" srcOrd="0" destOrd="0" presId="urn:microsoft.com/office/officeart/2005/8/layout/radial6"/>
    <dgm:cxn modelId="{5947ABAF-F424-430F-A457-4EA02C007602}" type="presOf" srcId="{C33D5F4C-0FC9-4AFB-80C9-FCECCCDB0F3A}" destId="{6A51054A-36DC-4B1A-98E1-AC3ECBF3C1AD}" srcOrd="0" destOrd="0" presId="urn:microsoft.com/office/officeart/2005/8/layout/radial6"/>
    <dgm:cxn modelId="{C5A955DC-77EC-403F-A521-61614973B7FF}" type="presOf" srcId="{E359EAB7-0611-48C0-A5EA-9639F05BC769}" destId="{31C4EDB6-B29F-45F4-9F62-D67220FAC723}" srcOrd="0" destOrd="0" presId="urn:microsoft.com/office/officeart/2005/8/layout/radial6"/>
    <dgm:cxn modelId="{7184F571-4A54-482B-BA05-BA07A2EF0308}" type="presOf" srcId="{B453A15C-F873-4AA5-91A0-26554A844A8E}" destId="{C8C6FF91-3F14-44B0-8797-E0EF3019EC5A}" srcOrd="0" destOrd="0" presId="urn:microsoft.com/office/officeart/2005/8/layout/radial6"/>
    <dgm:cxn modelId="{63DB2BC3-F69E-483A-8DE6-6D88A0D35EBC}" srcId="{009ACB92-4284-4247-BE5B-BFB62A1F810B}" destId="{E359EAB7-0611-48C0-A5EA-9639F05BC769}" srcOrd="0" destOrd="0" parTransId="{1942F63C-D65D-48EC-8E76-650223B40C1B}" sibTransId="{201C68F1-4403-40C6-8A04-456555DE8012}"/>
    <dgm:cxn modelId="{DC262195-9133-4349-A3DC-8C4817F73BAB}" srcId="{E359EAB7-0611-48C0-A5EA-9639F05BC769}" destId="{C33D5F4C-0FC9-4AFB-80C9-FCECCCDB0F3A}" srcOrd="1" destOrd="0" parTransId="{746F4AD7-7891-4F37-8FB6-6F54E8AB5A0B}" sibTransId="{2F63E0E2-395E-4032-AB39-2B92CC839704}"/>
    <dgm:cxn modelId="{594DC70A-81D2-40E8-B56B-55DE1A6022EE}" type="presOf" srcId="{2F63E0E2-395E-4032-AB39-2B92CC839704}" destId="{AF4DB7DF-5412-4A5B-9BB8-10BEDA546D10}" srcOrd="0" destOrd="0" presId="urn:microsoft.com/office/officeart/2005/8/layout/radial6"/>
    <dgm:cxn modelId="{948BA6D4-6F31-4FBD-AD37-612F01961B45}" srcId="{E359EAB7-0611-48C0-A5EA-9639F05BC769}" destId="{C117EA54-250B-4D14-8864-AB3057201269}" srcOrd="0" destOrd="0" parTransId="{7C6FB127-F2AE-47B9-A454-DE34333A7061}" sibTransId="{3DBEFE73-4AB9-44DE-B573-2122288E760C}"/>
    <dgm:cxn modelId="{02D5D90F-9E81-475F-A3F9-1A3C330E0B5A}" type="presOf" srcId="{A77A6D6F-4BBB-4228-BFB4-A2503F77B055}" destId="{FA5FFABB-A2DC-4F0C-B791-10A4292115A5}" srcOrd="0" destOrd="0" presId="urn:microsoft.com/office/officeart/2005/8/layout/radial6"/>
    <dgm:cxn modelId="{316D94F0-C18F-4911-8001-7BA86B45A7D9}" type="presOf" srcId="{3DBEFE73-4AB9-44DE-B573-2122288E760C}" destId="{922C229C-8CC8-42E6-BC33-0C20EC0C6DC2}" srcOrd="0" destOrd="0" presId="urn:microsoft.com/office/officeart/2005/8/layout/radial6"/>
    <dgm:cxn modelId="{50A8EA53-3306-489C-8BDD-4F2771110545}" type="presOf" srcId="{DEF861DD-82F5-4A51-AB20-8241291F40FA}" destId="{D80DAEB1-12CB-4A6A-8A17-60A05A550309}" srcOrd="0" destOrd="0" presId="urn:microsoft.com/office/officeart/2005/8/layout/radial6"/>
    <dgm:cxn modelId="{C36C62F5-5233-40E3-9336-C3E51EF148A6}" type="presOf" srcId="{009ACB92-4284-4247-BE5B-BFB62A1F810B}" destId="{62CFD298-FB8C-4EE7-B4A3-D462A973F571}" srcOrd="0" destOrd="0" presId="urn:microsoft.com/office/officeart/2005/8/layout/radial6"/>
    <dgm:cxn modelId="{DA8091ED-2B92-453B-8D38-9600BE3CEF8C}" type="presParOf" srcId="{62CFD298-FB8C-4EE7-B4A3-D462A973F571}" destId="{31C4EDB6-B29F-45F4-9F62-D67220FAC723}" srcOrd="0" destOrd="0" presId="urn:microsoft.com/office/officeart/2005/8/layout/radial6"/>
    <dgm:cxn modelId="{CB934706-898A-4FB7-9EC3-9BBCB126F419}" type="presParOf" srcId="{62CFD298-FB8C-4EE7-B4A3-D462A973F571}" destId="{28A64A27-DD55-4A3C-A795-7F197192FD27}" srcOrd="1" destOrd="0" presId="urn:microsoft.com/office/officeart/2005/8/layout/radial6"/>
    <dgm:cxn modelId="{401912F9-8390-4A7E-BFB7-62AADE704AAF}" type="presParOf" srcId="{62CFD298-FB8C-4EE7-B4A3-D462A973F571}" destId="{7797373B-1417-49DC-BAA1-98F04B7D804B}" srcOrd="2" destOrd="0" presId="urn:microsoft.com/office/officeart/2005/8/layout/radial6"/>
    <dgm:cxn modelId="{836114A5-25BC-4950-8EE9-C446200D03E1}" type="presParOf" srcId="{62CFD298-FB8C-4EE7-B4A3-D462A973F571}" destId="{922C229C-8CC8-42E6-BC33-0C20EC0C6DC2}" srcOrd="3" destOrd="0" presId="urn:microsoft.com/office/officeart/2005/8/layout/radial6"/>
    <dgm:cxn modelId="{6358FE4F-7BFE-4B43-9F72-69F504433315}" type="presParOf" srcId="{62CFD298-FB8C-4EE7-B4A3-D462A973F571}" destId="{6A51054A-36DC-4B1A-98E1-AC3ECBF3C1AD}" srcOrd="4" destOrd="0" presId="urn:microsoft.com/office/officeart/2005/8/layout/radial6"/>
    <dgm:cxn modelId="{92A44E85-50A6-4B96-A76D-C85442367E9A}" type="presParOf" srcId="{62CFD298-FB8C-4EE7-B4A3-D462A973F571}" destId="{A82CB6B3-E657-465A-9287-CF5380E13A79}" srcOrd="5" destOrd="0" presId="urn:microsoft.com/office/officeart/2005/8/layout/radial6"/>
    <dgm:cxn modelId="{712B1E01-E2C7-4FA8-A190-6AC19B8B9B7D}" type="presParOf" srcId="{62CFD298-FB8C-4EE7-B4A3-D462A973F571}" destId="{AF4DB7DF-5412-4A5B-9BB8-10BEDA546D10}" srcOrd="6" destOrd="0" presId="urn:microsoft.com/office/officeart/2005/8/layout/radial6"/>
    <dgm:cxn modelId="{56122281-1E60-4F1D-9D6B-0B7EB3467EDD}" type="presParOf" srcId="{62CFD298-FB8C-4EE7-B4A3-D462A973F571}" destId="{D80DAEB1-12CB-4A6A-8A17-60A05A550309}" srcOrd="7" destOrd="0" presId="urn:microsoft.com/office/officeart/2005/8/layout/radial6"/>
    <dgm:cxn modelId="{FF9C0DA2-1FF6-4455-881E-AB088382FD65}" type="presParOf" srcId="{62CFD298-FB8C-4EE7-B4A3-D462A973F571}" destId="{5E989672-6C77-4D09-99BD-47DF5D0BBD58}" srcOrd="8" destOrd="0" presId="urn:microsoft.com/office/officeart/2005/8/layout/radial6"/>
    <dgm:cxn modelId="{B317EEED-97BB-4AAA-B58D-8F57FBA47176}" type="presParOf" srcId="{62CFD298-FB8C-4EE7-B4A3-D462A973F571}" destId="{FA5FFABB-A2DC-4F0C-B791-10A4292115A5}" srcOrd="9" destOrd="0" presId="urn:microsoft.com/office/officeart/2005/8/layout/radial6"/>
    <dgm:cxn modelId="{ADE0AD9B-DBC4-4970-83D8-A06F751B085D}" type="presParOf" srcId="{62CFD298-FB8C-4EE7-B4A3-D462A973F571}" destId="{C8C6FF91-3F14-44B0-8797-E0EF3019EC5A}" srcOrd="10" destOrd="0" presId="urn:microsoft.com/office/officeart/2005/8/layout/radial6"/>
    <dgm:cxn modelId="{50AD93E7-CAC4-49F7-A1E3-E0915F1E4792}" type="presParOf" srcId="{62CFD298-FB8C-4EE7-B4A3-D462A973F571}" destId="{59055905-949F-4769-92C9-3B23F454236C}" srcOrd="11" destOrd="0" presId="urn:microsoft.com/office/officeart/2005/8/layout/radial6"/>
    <dgm:cxn modelId="{C4BE8C78-893E-44DF-87ED-11F1C78BFDA0}" type="presParOf" srcId="{62CFD298-FB8C-4EE7-B4A3-D462A973F571}" destId="{074C438F-B3E2-4DC3-96CB-2956BD1E8FBF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A6D227-A34C-465F-9E82-0DE5396BE88F}">
      <dsp:nvSpPr>
        <dsp:cNvPr id="0" name=""/>
        <dsp:cNvSpPr/>
      </dsp:nvSpPr>
      <dsp:spPr>
        <a:xfrm>
          <a:off x="0" y="833873"/>
          <a:ext cx="8229600" cy="8820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E32B32-7FD6-42C8-90F1-A7AAAE219AD0}">
      <dsp:nvSpPr>
        <dsp:cNvPr id="0" name=""/>
        <dsp:cNvSpPr/>
      </dsp:nvSpPr>
      <dsp:spPr>
        <a:xfrm>
          <a:off x="411480" y="11126"/>
          <a:ext cx="7540264" cy="133934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400" b="1" kern="1200" dirty="0" smtClean="0"/>
            <a:t>1.- Revises los </a:t>
          </a:r>
          <a:r>
            <a:rPr lang="es-CL" sz="2400" b="1" kern="1200" dirty="0" smtClean="0">
              <a:solidFill>
                <a:srgbClr val="FF0000"/>
              </a:solidFill>
            </a:rPr>
            <a:t>programas que entregan apoyo </a:t>
          </a:r>
          <a:r>
            <a:rPr lang="es-CL" sz="2400" b="1" kern="1200" dirty="0" smtClean="0"/>
            <a:t>y financiamiento según sector, así como la </a:t>
          </a:r>
          <a:r>
            <a:rPr lang="es-CL" sz="2400" b="1" kern="1200" dirty="0" smtClean="0">
              <a:solidFill>
                <a:srgbClr val="FF0000"/>
              </a:solidFill>
            </a:rPr>
            <a:t>normativa vigente.</a:t>
          </a:r>
          <a:endParaRPr lang="es-CL" sz="2400" b="1" kern="1200" dirty="0">
            <a:solidFill>
              <a:srgbClr val="FF0000"/>
            </a:solidFill>
          </a:endParaRPr>
        </a:p>
      </dsp:txBody>
      <dsp:txXfrm>
        <a:off x="476862" y="76508"/>
        <a:ext cx="7409500" cy="1208583"/>
      </dsp:txXfrm>
    </dsp:sp>
    <dsp:sp modelId="{DB0FAB4A-17BA-4FAC-B26B-6304E466A1AF}">
      <dsp:nvSpPr>
        <dsp:cNvPr id="0" name=""/>
        <dsp:cNvSpPr/>
      </dsp:nvSpPr>
      <dsp:spPr>
        <a:xfrm>
          <a:off x="0" y="2421473"/>
          <a:ext cx="8229600" cy="8820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64941A-3E83-43DB-BE5E-7F6547A70000}">
      <dsp:nvSpPr>
        <dsp:cNvPr id="0" name=""/>
        <dsp:cNvSpPr/>
      </dsp:nvSpPr>
      <dsp:spPr>
        <a:xfrm>
          <a:off x="411480" y="1904873"/>
          <a:ext cx="7487899" cy="10332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400" b="1" kern="1200" dirty="0" smtClean="0"/>
            <a:t>2. Revises el plano regulador de la comuna</a:t>
          </a:r>
          <a:endParaRPr lang="es-CL" sz="2400" b="1" kern="1200" dirty="0"/>
        </a:p>
      </dsp:txBody>
      <dsp:txXfrm>
        <a:off x="461917" y="1955310"/>
        <a:ext cx="7387025" cy="932326"/>
      </dsp:txXfrm>
    </dsp:sp>
    <dsp:sp modelId="{74E57B3A-5C4E-4D64-8832-31344BF207E0}">
      <dsp:nvSpPr>
        <dsp:cNvPr id="0" name=""/>
        <dsp:cNvSpPr/>
      </dsp:nvSpPr>
      <dsp:spPr>
        <a:xfrm>
          <a:off x="0" y="4009073"/>
          <a:ext cx="8229600" cy="8820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01BCB6-69AE-4FA2-B8A9-D66B722DDE65}">
      <dsp:nvSpPr>
        <dsp:cNvPr id="0" name=""/>
        <dsp:cNvSpPr/>
      </dsp:nvSpPr>
      <dsp:spPr>
        <a:xfrm>
          <a:off x="411480" y="3492473"/>
          <a:ext cx="7487899" cy="10332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400" b="1" kern="1200" dirty="0" smtClean="0"/>
            <a:t>3.- Consulta además, sobre la existencia de ordenanzas municipales  </a:t>
          </a:r>
          <a:endParaRPr lang="es-CL" sz="2400" b="1" kern="1200" dirty="0"/>
        </a:p>
      </dsp:txBody>
      <dsp:txXfrm>
        <a:off x="461917" y="3542910"/>
        <a:ext cx="7387025" cy="9323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434F1B-9333-4BA0-A505-87CF58C3A14C}">
      <dsp:nvSpPr>
        <dsp:cNvPr id="0" name=""/>
        <dsp:cNvSpPr/>
      </dsp:nvSpPr>
      <dsp:spPr>
        <a:xfrm>
          <a:off x="460905" y="1047"/>
          <a:ext cx="3479899" cy="208793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400" b="1" kern="1200" smtClean="0"/>
            <a:t>EMPRESA UNIPERSOAL O INDIVIDUAL</a:t>
          </a:r>
          <a:endParaRPr lang="es-CL" sz="2400" b="1" kern="1200"/>
        </a:p>
      </dsp:txBody>
      <dsp:txXfrm>
        <a:off x="460905" y="1047"/>
        <a:ext cx="3479899" cy="2087939"/>
      </dsp:txXfrm>
    </dsp:sp>
    <dsp:sp modelId="{2EBD1F05-7A20-40A7-8422-B494C05FFEF4}">
      <dsp:nvSpPr>
        <dsp:cNvPr id="0" name=""/>
        <dsp:cNvSpPr/>
      </dsp:nvSpPr>
      <dsp:spPr>
        <a:xfrm>
          <a:off x="4288794" y="1047"/>
          <a:ext cx="3479899" cy="208793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400" b="1" kern="1200" dirty="0" smtClean="0"/>
            <a:t>MICROEMPRESA FAMILIAR</a:t>
          </a:r>
          <a:endParaRPr lang="es-CL" sz="2400" b="1" kern="1200" dirty="0"/>
        </a:p>
      </dsp:txBody>
      <dsp:txXfrm>
        <a:off x="4288794" y="1047"/>
        <a:ext cx="3479899" cy="2087939"/>
      </dsp:txXfrm>
    </dsp:sp>
    <dsp:sp modelId="{7093A7E2-C75B-430F-899A-EAB8AFEAD8F6}">
      <dsp:nvSpPr>
        <dsp:cNvPr id="0" name=""/>
        <dsp:cNvSpPr/>
      </dsp:nvSpPr>
      <dsp:spPr>
        <a:xfrm>
          <a:off x="460905" y="2436976"/>
          <a:ext cx="3479899" cy="208793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400" b="1" kern="1200" dirty="0" smtClean="0"/>
            <a:t>EIRL</a:t>
          </a:r>
          <a:endParaRPr lang="es-CL" sz="2400" b="1" kern="1200" dirty="0"/>
        </a:p>
      </dsp:txBody>
      <dsp:txXfrm>
        <a:off x="460905" y="2436976"/>
        <a:ext cx="3479899" cy="2087939"/>
      </dsp:txXfrm>
    </dsp:sp>
    <dsp:sp modelId="{02513229-EBF7-4AE6-929F-61F4BE927FDF}">
      <dsp:nvSpPr>
        <dsp:cNvPr id="0" name=""/>
        <dsp:cNvSpPr/>
      </dsp:nvSpPr>
      <dsp:spPr>
        <a:xfrm>
          <a:off x="4288794" y="2436976"/>
          <a:ext cx="3479899" cy="208793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400" b="1" kern="1200" dirty="0" smtClean="0"/>
            <a:t>SOCIEDAD</a:t>
          </a:r>
          <a:endParaRPr lang="es-CL" sz="2400" b="1" kern="1200" dirty="0"/>
        </a:p>
      </dsp:txBody>
      <dsp:txXfrm>
        <a:off x="4288794" y="2436976"/>
        <a:ext cx="3479899" cy="20879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4C438F-B3E2-4DC3-96CB-2956BD1E8FBF}">
      <dsp:nvSpPr>
        <dsp:cNvPr id="0" name=""/>
        <dsp:cNvSpPr/>
      </dsp:nvSpPr>
      <dsp:spPr>
        <a:xfrm>
          <a:off x="2390084" y="688229"/>
          <a:ext cx="4592541" cy="4592541"/>
        </a:xfrm>
        <a:prstGeom prst="blockArc">
          <a:avLst>
            <a:gd name="adj1" fmla="val 10800000"/>
            <a:gd name="adj2" fmla="val 16200000"/>
            <a:gd name="adj3" fmla="val 4635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5FFABB-A2DC-4F0C-B791-10A4292115A5}">
      <dsp:nvSpPr>
        <dsp:cNvPr id="0" name=""/>
        <dsp:cNvSpPr/>
      </dsp:nvSpPr>
      <dsp:spPr>
        <a:xfrm>
          <a:off x="2390084" y="688229"/>
          <a:ext cx="4592541" cy="4592541"/>
        </a:xfrm>
        <a:prstGeom prst="blockArc">
          <a:avLst>
            <a:gd name="adj1" fmla="val 5400000"/>
            <a:gd name="adj2" fmla="val 10800000"/>
            <a:gd name="adj3" fmla="val 4635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4DB7DF-5412-4A5B-9BB8-10BEDA546D10}">
      <dsp:nvSpPr>
        <dsp:cNvPr id="0" name=""/>
        <dsp:cNvSpPr/>
      </dsp:nvSpPr>
      <dsp:spPr>
        <a:xfrm>
          <a:off x="2390084" y="688229"/>
          <a:ext cx="4592541" cy="4592541"/>
        </a:xfrm>
        <a:prstGeom prst="blockArc">
          <a:avLst>
            <a:gd name="adj1" fmla="val 0"/>
            <a:gd name="adj2" fmla="val 5400000"/>
            <a:gd name="adj3" fmla="val 4635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2C229C-8CC8-42E6-BC33-0C20EC0C6DC2}">
      <dsp:nvSpPr>
        <dsp:cNvPr id="0" name=""/>
        <dsp:cNvSpPr/>
      </dsp:nvSpPr>
      <dsp:spPr>
        <a:xfrm>
          <a:off x="2390084" y="688229"/>
          <a:ext cx="4592541" cy="4592541"/>
        </a:xfrm>
        <a:prstGeom prst="blockArc">
          <a:avLst>
            <a:gd name="adj1" fmla="val 16200000"/>
            <a:gd name="adj2" fmla="val 0"/>
            <a:gd name="adj3" fmla="val 4635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C4EDB6-B29F-45F4-9F62-D67220FAC723}">
      <dsp:nvSpPr>
        <dsp:cNvPr id="0" name=""/>
        <dsp:cNvSpPr/>
      </dsp:nvSpPr>
      <dsp:spPr>
        <a:xfrm>
          <a:off x="3630419" y="1928564"/>
          <a:ext cx="2111871" cy="211187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600" kern="1200" dirty="0" smtClean="0"/>
            <a:t>4 P´S</a:t>
          </a:r>
          <a:endParaRPr lang="es-CL" sz="1600" kern="1200" dirty="0"/>
        </a:p>
      </dsp:txBody>
      <dsp:txXfrm>
        <a:off x="3939695" y="2237840"/>
        <a:ext cx="1493319" cy="1493319"/>
      </dsp:txXfrm>
    </dsp:sp>
    <dsp:sp modelId="{28A64A27-DD55-4A3C-A795-7F197192FD27}">
      <dsp:nvSpPr>
        <dsp:cNvPr id="0" name=""/>
        <dsp:cNvSpPr/>
      </dsp:nvSpPr>
      <dsp:spPr>
        <a:xfrm>
          <a:off x="3784711" y="2293"/>
          <a:ext cx="1803286" cy="14783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600" kern="1200" dirty="0" smtClean="0"/>
            <a:t>PRODUCTO</a:t>
          </a:r>
          <a:endParaRPr lang="es-CL" sz="1600" kern="1200" dirty="0"/>
        </a:p>
      </dsp:txBody>
      <dsp:txXfrm>
        <a:off x="4048796" y="218786"/>
        <a:ext cx="1275116" cy="1045323"/>
      </dsp:txXfrm>
    </dsp:sp>
    <dsp:sp modelId="{6A51054A-36DC-4B1A-98E1-AC3ECBF3C1AD}">
      <dsp:nvSpPr>
        <dsp:cNvPr id="0" name=""/>
        <dsp:cNvSpPr/>
      </dsp:nvSpPr>
      <dsp:spPr>
        <a:xfrm>
          <a:off x="6190251" y="2245345"/>
          <a:ext cx="1478309" cy="14783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600" kern="1200" dirty="0" smtClean="0"/>
            <a:t>PRECIO</a:t>
          </a:r>
          <a:endParaRPr lang="es-CL" sz="1600" kern="1200" dirty="0"/>
        </a:p>
      </dsp:txBody>
      <dsp:txXfrm>
        <a:off x="6406744" y="2461838"/>
        <a:ext cx="1045323" cy="1045323"/>
      </dsp:txXfrm>
    </dsp:sp>
    <dsp:sp modelId="{D80DAEB1-12CB-4A6A-8A17-60A05A550309}">
      <dsp:nvSpPr>
        <dsp:cNvPr id="0" name=""/>
        <dsp:cNvSpPr/>
      </dsp:nvSpPr>
      <dsp:spPr>
        <a:xfrm>
          <a:off x="3947199" y="4488396"/>
          <a:ext cx="1478309" cy="14783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600" kern="1200" dirty="0" smtClean="0"/>
            <a:t>PLAZA</a:t>
          </a:r>
          <a:endParaRPr lang="es-CL" sz="1600" kern="1200" dirty="0"/>
        </a:p>
      </dsp:txBody>
      <dsp:txXfrm>
        <a:off x="4163692" y="4704889"/>
        <a:ext cx="1045323" cy="1045323"/>
      </dsp:txXfrm>
    </dsp:sp>
    <dsp:sp modelId="{C8C6FF91-3F14-44B0-8797-E0EF3019EC5A}">
      <dsp:nvSpPr>
        <dsp:cNvPr id="0" name=""/>
        <dsp:cNvSpPr/>
      </dsp:nvSpPr>
      <dsp:spPr>
        <a:xfrm>
          <a:off x="1475439" y="2245345"/>
          <a:ext cx="1935728" cy="14783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600" kern="1200" dirty="0" smtClean="0"/>
            <a:t>PROMOCIÓN</a:t>
          </a:r>
          <a:endParaRPr lang="es-CL" sz="1600" kern="1200" dirty="0"/>
        </a:p>
      </dsp:txBody>
      <dsp:txXfrm>
        <a:off x="1758920" y="2461838"/>
        <a:ext cx="1368766" cy="10453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s-CL" altLang="es-CL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s-CL" altLang="es-CL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s-CL" altLang="es-CL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F1B9DFF-0426-4F79-8016-FA684591CE18}" type="slidenum">
              <a:rPr lang="en-US" altLang="es-CL"/>
              <a:pPr/>
              <a:t>‹Nº›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40714849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5B52889-387F-4375-A331-44B25C83CB1E}" type="slidenum">
              <a:rPr lang="en-US" altLang="es-CL"/>
              <a:pPr eaLnBrk="1" hangingPunct="1"/>
              <a:t>1</a:t>
            </a:fld>
            <a:endParaRPr lang="en-US" altLang="es-CL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00" indent="-22860000" eaLnBrk="1" hangingPunct="1"/>
            <a:r>
              <a:rPr lang="es-ES_tradnl" altLang="es-CL" b="1" smtClean="0">
                <a:solidFill>
                  <a:srgbClr val="000000"/>
                </a:solidFill>
                <a:latin typeface="Arial" charset="0"/>
              </a:rPr>
              <a:t>Para insertar esta diapositiva en su presentación</a:t>
            </a:r>
          </a:p>
          <a:p>
            <a:pPr marL="22860000" indent="-22860000" eaLnBrk="1" hangingPunct="1"/>
            <a:r>
              <a:rPr lang="es-ES_tradnl" altLang="es-CL" b="1" smtClean="0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pPr marL="22860000" indent="-22860000" eaLnBrk="1" hangingPunct="1">
              <a:spcBef>
                <a:spcPct val="0"/>
              </a:spcBef>
              <a:buFontTx/>
              <a:buAutoNum type="arabicPeriod"/>
            </a:pPr>
            <a:r>
              <a:rPr lang="es-ES_tradnl" altLang="es-CL" smtClean="0">
                <a:solidFill>
                  <a:srgbClr val="000000"/>
                </a:solidFill>
                <a:latin typeface="Arial" charset="0"/>
              </a:rPr>
              <a:t>Guarde esta plantilla como presentación (archivo .ppt) en el equipo. </a:t>
            </a:r>
          </a:p>
          <a:p>
            <a:pPr marL="22860000" indent="-22860000" eaLnBrk="1" hangingPunct="1">
              <a:spcBef>
                <a:spcPct val="0"/>
              </a:spcBef>
              <a:buFontTx/>
              <a:buAutoNum type="arabicPeriod"/>
            </a:pPr>
            <a:r>
              <a:rPr lang="es-ES_tradnl" altLang="es-CL" smtClean="0">
                <a:solidFill>
                  <a:srgbClr val="000000"/>
                </a:solidFill>
                <a:latin typeface="Arial" charset="0"/>
              </a:rPr>
              <a:t>Abra la presentación que contiene la diapositiva de imagen. </a:t>
            </a:r>
          </a:p>
          <a:p>
            <a:pPr marL="22860000" indent="-22860000" eaLnBrk="1" hangingPunct="1">
              <a:spcBef>
                <a:spcPct val="0"/>
              </a:spcBef>
              <a:buFontTx/>
              <a:buAutoNum type="arabicPeriod"/>
            </a:pPr>
            <a:r>
              <a:rPr lang="es-ES_tradnl" altLang="es-CL" smtClean="0">
                <a:solidFill>
                  <a:srgbClr val="000000"/>
                </a:solidFill>
                <a:latin typeface="Arial" charset="0"/>
              </a:rPr>
              <a:t>En la pestaña </a:t>
            </a:r>
            <a:r>
              <a:rPr lang="es-ES_tradnl" altLang="es-CL" b="1" smtClean="0">
                <a:solidFill>
                  <a:srgbClr val="000000"/>
                </a:solidFill>
                <a:latin typeface="Arial" charset="0"/>
              </a:rPr>
              <a:t>Diapositivas</a:t>
            </a:r>
            <a:r>
              <a:rPr lang="es-ES_tradnl" altLang="es-CL" smtClean="0">
                <a:solidFill>
                  <a:srgbClr val="000000"/>
                </a:solidFill>
                <a:latin typeface="Arial" charset="0"/>
              </a:rPr>
              <a:t>, sitúe el punto de inserción después de la diapositiva que precederá a la diapositiva de imagen. (Asegúrese de no seleccionar una diapositiva. El punto de inserción debe estar entre las diapositivas). </a:t>
            </a:r>
          </a:p>
          <a:p>
            <a:pPr marL="22860000" indent="-22860000" eaLnBrk="1" hangingPunct="1">
              <a:spcBef>
                <a:spcPct val="0"/>
              </a:spcBef>
              <a:buFontTx/>
              <a:buAutoNum type="arabicPeriod"/>
            </a:pPr>
            <a:r>
              <a:rPr lang="es-ES_tradnl" altLang="es-CL" smtClean="0">
                <a:solidFill>
                  <a:srgbClr val="000000"/>
                </a:solidFill>
                <a:latin typeface="Arial" charset="0"/>
              </a:rPr>
              <a:t>En el menú </a:t>
            </a:r>
            <a:r>
              <a:rPr lang="es-ES_tradnl" altLang="es-CL" b="1" smtClean="0">
                <a:solidFill>
                  <a:srgbClr val="000000"/>
                </a:solidFill>
                <a:latin typeface="Arial" charset="0"/>
              </a:rPr>
              <a:t>Insertar</a:t>
            </a:r>
            <a:r>
              <a:rPr lang="es-ES_tradnl" altLang="es-CL" smtClean="0">
                <a:solidFill>
                  <a:srgbClr val="000000"/>
                </a:solidFill>
                <a:latin typeface="Arial" charset="0"/>
              </a:rPr>
              <a:t>, haga clic en </a:t>
            </a:r>
            <a:r>
              <a:rPr lang="es-ES_tradnl" altLang="es-CL" b="1" smtClean="0">
                <a:solidFill>
                  <a:srgbClr val="000000"/>
                </a:solidFill>
                <a:latin typeface="Arial" charset="0"/>
              </a:rPr>
              <a:t>Diapositivas de archivos</a:t>
            </a:r>
            <a:r>
              <a:rPr lang="es-ES_tradnl" altLang="es-CL" smtClean="0">
                <a:solidFill>
                  <a:srgbClr val="000000"/>
                </a:solidFill>
                <a:latin typeface="Arial" charset="0"/>
              </a:rPr>
              <a:t>. </a:t>
            </a:r>
          </a:p>
          <a:p>
            <a:pPr marL="22860000" indent="-22860000" eaLnBrk="1" hangingPunct="1">
              <a:spcBef>
                <a:spcPct val="0"/>
              </a:spcBef>
              <a:buFontTx/>
              <a:buAutoNum type="arabicPeriod"/>
            </a:pPr>
            <a:r>
              <a:rPr lang="es-ES_tradnl" altLang="es-CL" smtClean="0">
                <a:solidFill>
                  <a:srgbClr val="000000"/>
                </a:solidFill>
                <a:latin typeface="Arial" charset="0"/>
              </a:rPr>
              <a:t>En el cuadro de diálogo </a:t>
            </a:r>
            <a:r>
              <a:rPr lang="es-ES_tradnl" altLang="es-CL" b="1" smtClean="0">
                <a:solidFill>
                  <a:srgbClr val="000000"/>
                </a:solidFill>
                <a:latin typeface="Arial" charset="0"/>
              </a:rPr>
              <a:t>Buscador de diapositivas</a:t>
            </a:r>
            <a:r>
              <a:rPr lang="es-ES_tradnl" altLang="es-CL" smtClean="0">
                <a:solidFill>
                  <a:srgbClr val="000000"/>
                </a:solidFill>
                <a:latin typeface="Arial" charset="0"/>
              </a:rPr>
              <a:t>, haga clic en </a:t>
            </a:r>
            <a:r>
              <a:rPr lang="es-ES_tradnl" altLang="es-CL" b="1" smtClean="0">
                <a:solidFill>
                  <a:srgbClr val="000000"/>
                </a:solidFill>
                <a:latin typeface="Arial" charset="0"/>
              </a:rPr>
              <a:t>Buscar presentación</a:t>
            </a:r>
            <a:r>
              <a:rPr lang="es-ES_tradnl" altLang="es-CL" smtClean="0">
                <a:solidFill>
                  <a:srgbClr val="000000"/>
                </a:solidFill>
                <a:latin typeface="Arial" charset="0"/>
              </a:rPr>
              <a:t>. </a:t>
            </a:r>
          </a:p>
          <a:p>
            <a:pPr marL="22860000" indent="-22860000" eaLnBrk="1" hangingPunct="1">
              <a:spcBef>
                <a:spcPct val="0"/>
              </a:spcBef>
              <a:buFontTx/>
              <a:buAutoNum type="arabicPeriod"/>
            </a:pPr>
            <a:r>
              <a:rPr lang="es-ES_tradnl" altLang="es-CL" smtClean="0">
                <a:solidFill>
                  <a:srgbClr val="000000"/>
                </a:solidFill>
                <a:latin typeface="Arial" charset="0"/>
              </a:rPr>
              <a:t>Haga clic en </a:t>
            </a:r>
            <a:r>
              <a:rPr lang="es-ES_tradnl" altLang="es-CL" b="1" smtClean="0">
                <a:solidFill>
                  <a:srgbClr val="000000"/>
                </a:solidFill>
                <a:latin typeface="Arial" charset="0"/>
              </a:rPr>
              <a:t>Examinar</a:t>
            </a:r>
            <a:r>
              <a:rPr lang="es-ES_tradnl" altLang="es-CL" smtClean="0">
                <a:solidFill>
                  <a:srgbClr val="000000"/>
                </a:solidFill>
                <a:latin typeface="Arial" charset="0"/>
              </a:rPr>
              <a:t>, localice y seleccione la presentación que contiene la diapositiva de imagen y, a continuación, haga clic en </a:t>
            </a:r>
            <a:r>
              <a:rPr lang="es-ES_tradnl" altLang="es-CL" b="1" smtClean="0">
                <a:solidFill>
                  <a:srgbClr val="000000"/>
                </a:solidFill>
                <a:latin typeface="Arial" charset="0"/>
              </a:rPr>
              <a:t>Abrir</a:t>
            </a:r>
            <a:r>
              <a:rPr lang="es-ES_tradnl" altLang="es-CL" smtClean="0">
                <a:solidFill>
                  <a:srgbClr val="000000"/>
                </a:solidFill>
                <a:latin typeface="Arial" charset="0"/>
              </a:rPr>
              <a:t>. </a:t>
            </a:r>
          </a:p>
          <a:p>
            <a:pPr marL="22860000" indent="-22860000" eaLnBrk="1" hangingPunct="1">
              <a:spcBef>
                <a:spcPct val="0"/>
              </a:spcBef>
              <a:buFontTx/>
              <a:buAutoNum type="arabicPeriod"/>
            </a:pPr>
            <a:r>
              <a:rPr lang="es-ES_tradnl" altLang="es-CL" smtClean="0">
                <a:solidFill>
                  <a:srgbClr val="000000"/>
                </a:solidFill>
                <a:latin typeface="Arial" charset="0"/>
              </a:rPr>
              <a:t>En el cuadro de diálogo </a:t>
            </a:r>
            <a:r>
              <a:rPr lang="es-ES_tradnl" altLang="es-CL" b="1" smtClean="0">
                <a:solidFill>
                  <a:srgbClr val="000000"/>
                </a:solidFill>
                <a:latin typeface="Arial" charset="0"/>
              </a:rPr>
              <a:t>Diapositivas de archivos</a:t>
            </a:r>
            <a:r>
              <a:rPr lang="es-ES_tradnl" altLang="es-CL" smtClean="0">
                <a:solidFill>
                  <a:srgbClr val="000000"/>
                </a:solidFill>
                <a:latin typeface="Arial" charset="0"/>
              </a:rPr>
              <a:t> seleccione la diapositiva de imagen. </a:t>
            </a:r>
          </a:p>
          <a:p>
            <a:pPr marL="22860000" indent="-22860000" eaLnBrk="1" hangingPunct="1">
              <a:spcBef>
                <a:spcPct val="0"/>
              </a:spcBef>
              <a:buFontTx/>
              <a:buAutoNum type="arabicPeriod"/>
            </a:pPr>
            <a:r>
              <a:rPr lang="es-ES_tradnl" altLang="es-CL" smtClean="0">
                <a:solidFill>
                  <a:srgbClr val="000000"/>
                </a:solidFill>
                <a:latin typeface="Arial" charset="0"/>
              </a:rPr>
              <a:t>Active la casilla </a:t>
            </a:r>
            <a:r>
              <a:rPr lang="es-ES_tradnl" altLang="es-CL" b="1" smtClean="0">
                <a:solidFill>
                  <a:srgbClr val="000000"/>
                </a:solidFill>
                <a:latin typeface="Arial" charset="0"/>
              </a:rPr>
              <a:t>Mantener formato de origen</a:t>
            </a:r>
            <a:r>
              <a:rPr lang="es-ES_tradnl" altLang="es-CL" smtClean="0">
                <a:solidFill>
                  <a:srgbClr val="000000"/>
                </a:solidFill>
                <a:latin typeface="Arial" charset="0"/>
              </a:rPr>
              <a:t>. Si no activa esta casilla, la diapositiva copiada heredará el diseño de la diapositiva que la precede en la presentación. </a:t>
            </a:r>
          </a:p>
          <a:p>
            <a:pPr marL="22860000" indent="-22860000" eaLnBrk="1" hangingPunct="1">
              <a:spcBef>
                <a:spcPct val="0"/>
              </a:spcBef>
              <a:buFontTx/>
              <a:buAutoNum type="arabicPeriod"/>
            </a:pPr>
            <a:r>
              <a:rPr lang="es-ES_tradnl" altLang="es-CL" smtClean="0">
                <a:solidFill>
                  <a:srgbClr val="000000"/>
                </a:solidFill>
                <a:latin typeface="Arial" charset="0"/>
              </a:rPr>
              <a:t>Haga clic en </a:t>
            </a:r>
            <a:r>
              <a:rPr lang="es-ES_tradnl" altLang="es-CL" b="1" smtClean="0">
                <a:solidFill>
                  <a:srgbClr val="000000"/>
                </a:solidFill>
                <a:latin typeface="Arial" charset="0"/>
              </a:rPr>
              <a:t>Insertar</a:t>
            </a:r>
            <a:r>
              <a:rPr lang="es-ES_tradnl" altLang="es-CL" smtClean="0">
                <a:solidFill>
                  <a:srgbClr val="000000"/>
                </a:solidFill>
                <a:latin typeface="Arial" charset="0"/>
              </a:rPr>
              <a:t>. </a:t>
            </a:r>
          </a:p>
          <a:p>
            <a:pPr marL="22860000" indent="-22860000" eaLnBrk="1" hangingPunct="1">
              <a:spcBef>
                <a:spcPct val="0"/>
              </a:spcBef>
              <a:buFontTx/>
              <a:buAutoNum type="arabicPeriod"/>
            </a:pPr>
            <a:r>
              <a:rPr lang="es-ES_tradnl" altLang="es-CL" smtClean="0">
                <a:solidFill>
                  <a:srgbClr val="000000"/>
                </a:solidFill>
                <a:latin typeface="Arial" charset="0"/>
              </a:rPr>
              <a:t>Haga clic en </a:t>
            </a:r>
            <a:r>
              <a:rPr lang="es-ES_tradnl" altLang="es-CL" b="1" smtClean="0">
                <a:solidFill>
                  <a:srgbClr val="000000"/>
                </a:solidFill>
                <a:latin typeface="Arial" charset="0"/>
              </a:rPr>
              <a:t>Cerrar</a:t>
            </a:r>
            <a:r>
              <a:rPr lang="es-ES_tradnl" altLang="es-CL" smtClean="0">
                <a:solidFill>
                  <a:srgbClr val="000000"/>
                </a:solidFill>
                <a:latin typeface="Arial" charset="0"/>
              </a:rPr>
              <a:t>. </a:t>
            </a:r>
          </a:p>
          <a:p>
            <a:pPr marL="22860000" indent="-22860000" eaLnBrk="1" hangingPunct="1">
              <a:lnSpc>
                <a:spcPct val="900000"/>
              </a:lnSpc>
              <a:spcBef>
                <a:spcPct val="0"/>
              </a:spcBef>
            </a:pPr>
            <a:endParaRPr lang="es-ES_tradnl" altLang="es-C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CL" altLang="es-CL" smtClean="0"/>
          </a:p>
        </p:txBody>
      </p:sp>
      <p:sp>
        <p:nvSpPr>
          <p:cNvPr id="14336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EAC6278-C222-44D7-BD74-8372711BD29D}" type="slidenum">
              <a:rPr lang="es-CL" altLang="es-CL" smtClean="0">
                <a:latin typeface="Calibri" pitchFamily="34" charset="0"/>
              </a:rPr>
              <a:pPr/>
              <a:t>29</a:t>
            </a:fld>
            <a:endParaRPr lang="es-CL" altLang="es-CL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179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CL" altLang="es-CL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BC18DA-A8E2-4A35-8516-2F294BB1E7C5}" type="slidenum">
              <a:rPr lang="es-CL" smtClean="0"/>
              <a:pPr>
                <a:defRPr/>
              </a:pPr>
              <a:t>30</a:t>
            </a:fld>
            <a:endParaRPr lang="es-C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CL" altLang="es-C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CL" altLang="es-C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D4F75D-B552-4185-B170-5FBAF6A9C2B0}" type="slidenum">
              <a:rPr lang="en-US" altLang="es-CL"/>
              <a:pPr/>
              <a:t>‹Nº›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3709117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CL" altLang="es-C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CL" altLang="es-C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147BFA-A53C-48D5-BD47-5BD4F29637BB}" type="slidenum">
              <a:rPr lang="en-US" altLang="es-CL"/>
              <a:pPr/>
              <a:t>‹Nº›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1308792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CL" altLang="es-C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CL" altLang="es-C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FFE493-1C3B-40CE-A1F6-BB4CC189E59C}" type="slidenum">
              <a:rPr lang="en-US" altLang="es-CL"/>
              <a:pPr/>
              <a:t>‹Nº›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1056924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CL" altLang="es-C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CL" altLang="es-C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07D409-DAF5-40ED-A423-EFD67297FBDA}" type="slidenum">
              <a:rPr lang="en-US" altLang="es-CL"/>
              <a:pPr/>
              <a:t>‹Nº›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444574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CL" altLang="es-C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CL" altLang="es-C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4AF5BB-8AFB-4EBD-A17A-807CF9B3D1AB}" type="slidenum">
              <a:rPr lang="en-US" altLang="es-CL"/>
              <a:pPr/>
              <a:t>‹Nº›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1814956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CL" altLang="es-C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CL" altLang="es-C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5793AE-06F2-4329-9754-A5CAD7316A85}" type="slidenum">
              <a:rPr lang="en-US" altLang="es-CL"/>
              <a:pPr/>
              <a:t>‹Nº›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2633127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CL" altLang="es-C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CL" altLang="es-C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8DB16E-9CCB-44D9-AD9B-1410265FC78E}" type="slidenum">
              <a:rPr lang="en-US" altLang="es-CL"/>
              <a:pPr/>
              <a:t>‹Nº›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1287354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CL" altLang="es-C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CL" altLang="es-C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53F77F-09C2-4D93-9A5A-3964B810B0EB}" type="slidenum">
              <a:rPr lang="en-US" altLang="es-CL"/>
              <a:pPr/>
              <a:t>‹Nº›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767388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CL" altLang="es-C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CL" altLang="es-C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234666-8B30-4678-A1FB-21086E744CF0}" type="slidenum">
              <a:rPr lang="en-US" altLang="es-CL"/>
              <a:pPr/>
              <a:t>‹Nº›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838232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CL" altLang="es-C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CL" altLang="es-C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52A0AE-D07F-45C0-AFDF-73A83CF6C96C}" type="slidenum">
              <a:rPr lang="en-US" altLang="es-CL"/>
              <a:pPr/>
              <a:t>‹Nº›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3490191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 smtClean="0"/>
              <a:t>Haga clic en el icono para agregar una imagen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CL" altLang="es-C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CL" altLang="es-C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28F49E-46A0-4C6A-9AA9-431A7E918F09}" type="slidenum">
              <a:rPr lang="en-US" altLang="es-CL"/>
              <a:pPr/>
              <a:t>‹Nº›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2801093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L" smtClean="0"/>
              <a:t>Haga clic para modificar el estilo de título del patrón</a:t>
            </a:r>
            <a:endParaRPr lang="en-US" altLang="es-CL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L" smtClean="0"/>
              <a:t>Haga clic para modificar el estilo de texto del patrón</a:t>
            </a:r>
          </a:p>
          <a:p>
            <a:pPr lvl="1"/>
            <a:r>
              <a:rPr lang="es-ES" altLang="es-CL" smtClean="0"/>
              <a:t>Segundo nivel</a:t>
            </a:r>
          </a:p>
          <a:p>
            <a:pPr lvl="2"/>
            <a:r>
              <a:rPr lang="es-ES" altLang="es-CL" smtClean="0"/>
              <a:t>Tercer nivel</a:t>
            </a:r>
          </a:p>
          <a:p>
            <a:pPr lvl="3"/>
            <a:r>
              <a:rPr lang="es-ES" altLang="es-CL" smtClean="0"/>
              <a:t>Cuarto nivel</a:t>
            </a:r>
          </a:p>
          <a:p>
            <a:pPr lvl="4"/>
            <a:r>
              <a:rPr lang="es-ES" altLang="es-CL" smtClean="0"/>
              <a:t>Quinto nivel</a:t>
            </a:r>
            <a:endParaRPr lang="en-US" altLang="es-CL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CL" altLang="es-C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CL" altLang="es-C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C391607-51B0-4F26-BB61-702D744DE4D9}" type="slidenum">
              <a:rPr lang="en-US" altLang="es-CL"/>
              <a:pPr/>
              <a:t>‹Nº›</a:t>
            </a:fld>
            <a:endParaRPr lang="en-US" alt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j04022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47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143000" y="5800298"/>
            <a:ext cx="693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CÓMO EMPRENDER DESDE </a:t>
            </a:r>
            <a:r>
              <a:rPr lang="es-CL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CERO</a:t>
            </a:r>
          </a:p>
          <a:p>
            <a:pPr algn="ctr"/>
            <a:r>
              <a:rPr lang="es-CL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Speaker: </a:t>
            </a:r>
            <a:r>
              <a:rPr lang="es-CL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Rossy</a:t>
            </a:r>
            <a:r>
              <a:rPr lang="es-CL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Escobar</a:t>
            </a:r>
            <a:endParaRPr lang="es-CL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304008"/>
            <a:ext cx="16637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805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8001" y="157958"/>
            <a:ext cx="8229600" cy="1143000"/>
          </a:xfrm>
        </p:spPr>
        <p:txBody>
          <a:bodyPr>
            <a:normAutofit/>
          </a:bodyPr>
          <a:lstStyle/>
          <a:p>
            <a:r>
              <a:rPr lang="es-CL" sz="2400" b="1" dirty="0" smtClean="0">
                <a:solidFill>
                  <a:schemeClr val="bg1"/>
                </a:solidFill>
                <a:latin typeface="Comic Sans MS" pitchFamily="66" charset="0"/>
              </a:rPr>
              <a:t>CARACTERISTICAS DEL EMPRENDEDOR</a:t>
            </a:r>
            <a:endParaRPr lang="es-CL" sz="2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320800"/>
            <a:ext cx="2432050" cy="1077119"/>
          </a:xfrm>
        </p:spPr>
        <p:txBody>
          <a:bodyPr>
            <a:normAutofit/>
          </a:bodyPr>
          <a:lstStyle/>
          <a:p>
            <a:pPr>
              <a:buNone/>
            </a:pPr>
            <a:endParaRPr lang="es-CL" sz="2400" dirty="0" smtClean="0">
              <a:solidFill>
                <a:schemeClr val="bg1"/>
              </a:solidFill>
              <a:latin typeface="Comic Sans MS" pitchFamily="66" charset="0"/>
            </a:endParaRPr>
          </a:p>
          <a:p>
            <a:r>
              <a:rPr lang="es-CL" sz="2400" dirty="0" smtClean="0">
                <a:solidFill>
                  <a:schemeClr val="bg1"/>
                </a:solidFill>
                <a:latin typeface="Comic Sans MS" pitchFamily="66" charset="0"/>
              </a:rPr>
              <a:t>Autoestima</a:t>
            </a:r>
          </a:p>
          <a:p>
            <a:endParaRPr lang="es-CL" sz="2400" dirty="0" smtClean="0">
              <a:solidFill>
                <a:schemeClr val="bg1"/>
              </a:solidFill>
              <a:latin typeface="Comic Sans MS" pitchFamily="66" charset="0"/>
            </a:endParaRPr>
          </a:p>
          <a:p>
            <a:endParaRPr lang="es-CL" sz="2400" dirty="0" smtClean="0">
              <a:solidFill>
                <a:schemeClr val="bg1"/>
              </a:solidFill>
              <a:latin typeface="Comic Sans MS" pitchFamily="66" charset="0"/>
            </a:endParaRPr>
          </a:p>
          <a:p>
            <a:endParaRPr lang="es-CL" sz="2400" dirty="0" smtClean="0">
              <a:solidFill>
                <a:schemeClr val="bg1"/>
              </a:solidFill>
              <a:latin typeface="Comic Sans MS" pitchFamily="66" charset="0"/>
            </a:endParaRPr>
          </a:p>
          <a:p>
            <a:endParaRPr lang="es-CL" sz="2400" dirty="0" smtClean="0">
              <a:solidFill>
                <a:schemeClr val="bg1"/>
              </a:solidFill>
              <a:latin typeface="Comic Sans MS" pitchFamily="66" charset="0"/>
            </a:endParaRPr>
          </a:p>
          <a:p>
            <a:endParaRPr lang="es-CL" sz="2400" dirty="0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es-CL" smtClean="0"/>
              <a:pPr/>
              <a:t>11</a:t>
            </a:fld>
            <a:endParaRPr kumimoji="0" lang="es-CL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0" y="1300958"/>
            <a:ext cx="1676400" cy="109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027240"/>
            <a:ext cx="2125663" cy="90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3184525" y="3436145"/>
            <a:ext cx="28606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s-CL" sz="2400" kern="0" dirty="0">
                <a:solidFill>
                  <a:srgbClr val="FFFFFF"/>
                </a:solidFill>
                <a:latin typeface="Comic Sans MS" pitchFamily="66" charset="0"/>
                <a:cs typeface="+mn-cs"/>
              </a:rPr>
              <a:t>Saben Correr Riesgos</a:t>
            </a:r>
          </a:p>
          <a:p>
            <a:r>
              <a:rPr lang="es-CL" dirty="0" smtClean="0"/>
              <a:t>m</a:t>
            </a:r>
            <a:endParaRPr lang="es-CL" dirty="0"/>
          </a:p>
        </p:txBody>
      </p:sp>
      <p:sp>
        <p:nvSpPr>
          <p:cNvPr id="6" name="5 CuadroTexto"/>
          <p:cNvSpPr txBox="1"/>
          <p:nvPr/>
        </p:nvSpPr>
        <p:spPr>
          <a:xfrm>
            <a:off x="450850" y="4560342"/>
            <a:ext cx="4114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s-CL" sz="2400" kern="0" dirty="0">
                <a:solidFill>
                  <a:srgbClr val="FFFFFF"/>
                </a:solidFill>
                <a:latin typeface="Comic Sans MS" pitchFamily="66" charset="0"/>
                <a:cs typeface="+mn-cs"/>
              </a:rPr>
              <a:t>Energía y entusiasmo</a:t>
            </a:r>
          </a:p>
          <a:p>
            <a:r>
              <a:rPr lang="es-CL" dirty="0" smtClean="0"/>
              <a:t>.</a:t>
            </a:r>
            <a:endParaRPr lang="es-CL" dirty="0"/>
          </a:p>
        </p:txBody>
      </p:sp>
      <p:sp>
        <p:nvSpPr>
          <p:cNvPr id="7" name="6 CuadroTexto"/>
          <p:cNvSpPr txBox="1"/>
          <p:nvPr/>
        </p:nvSpPr>
        <p:spPr>
          <a:xfrm>
            <a:off x="6219031" y="4972623"/>
            <a:ext cx="2819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s-CL" sz="2400" kern="0" dirty="0" smtClean="0">
                <a:solidFill>
                  <a:srgbClr val="FFFFFF"/>
                </a:solidFill>
                <a:latin typeface="Comic Sans MS" pitchFamily="66" charset="0"/>
                <a:cs typeface="+mn-cs"/>
              </a:rPr>
              <a:t> </a:t>
            </a:r>
            <a:r>
              <a:rPr lang="es-CL" sz="2400" kern="0" dirty="0">
                <a:solidFill>
                  <a:srgbClr val="FFFFFF"/>
                </a:solidFill>
                <a:latin typeface="Comic Sans MS" pitchFamily="66" charset="0"/>
                <a:cs typeface="+mn-cs"/>
              </a:rPr>
              <a:t>Perseverancia</a:t>
            </a:r>
          </a:p>
          <a:p>
            <a:r>
              <a:rPr lang="es-CL" dirty="0" smtClean="0"/>
              <a:t>.</a:t>
            </a:r>
            <a:endParaRPr lang="es-CL" dirty="0"/>
          </a:p>
        </p:txBody>
      </p:sp>
      <p:sp>
        <p:nvSpPr>
          <p:cNvPr id="8" name="7 CuadroTexto"/>
          <p:cNvSpPr txBox="1"/>
          <p:nvPr/>
        </p:nvSpPr>
        <p:spPr>
          <a:xfrm>
            <a:off x="292100" y="6030130"/>
            <a:ext cx="6045200" cy="118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s-CL" sz="2400" kern="0" dirty="0" smtClean="0">
                <a:solidFill>
                  <a:srgbClr val="FFFFFF"/>
                </a:solidFill>
                <a:latin typeface="Comic Sans MS" pitchFamily="66" charset="0"/>
                <a:cs typeface="+mn-cs"/>
              </a:rPr>
              <a:t>Capacidad </a:t>
            </a:r>
            <a:r>
              <a:rPr lang="es-CL" sz="2400" kern="0" dirty="0">
                <a:solidFill>
                  <a:srgbClr val="FFFFFF"/>
                </a:solidFill>
                <a:latin typeface="Comic Sans MS" pitchFamily="66" charset="0"/>
                <a:cs typeface="+mn-cs"/>
              </a:rPr>
              <a:t>de adaptación al cambio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endParaRPr lang="es-CL" sz="2400" kern="0" dirty="0">
              <a:solidFill>
                <a:srgbClr val="FFFFFF"/>
              </a:solidFill>
              <a:latin typeface="Comic Sans MS"/>
              <a:cs typeface="+mn-cs"/>
            </a:endParaRPr>
          </a:p>
          <a:p>
            <a:endParaRPr lang="es-CL" dirty="0"/>
          </a:p>
        </p:txBody>
      </p:sp>
      <p:sp>
        <p:nvSpPr>
          <p:cNvPr id="9" name="8 CuadroTexto"/>
          <p:cNvSpPr txBox="1"/>
          <p:nvPr/>
        </p:nvSpPr>
        <p:spPr>
          <a:xfrm>
            <a:off x="450850" y="2561988"/>
            <a:ext cx="54673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s-CL" sz="2400" kern="0" dirty="0" smtClean="0">
                <a:solidFill>
                  <a:srgbClr val="FFFFFF"/>
                </a:solidFill>
                <a:latin typeface="Comic Sans MS" pitchFamily="66" charset="0"/>
                <a:cs typeface="+mn-cs"/>
              </a:rPr>
              <a:t>Orientados </a:t>
            </a:r>
            <a:r>
              <a:rPr lang="es-CL" sz="2400" kern="0" dirty="0">
                <a:solidFill>
                  <a:srgbClr val="FFFFFF"/>
                </a:solidFill>
                <a:latin typeface="Comic Sans MS" pitchFamily="66" charset="0"/>
                <a:cs typeface="+mn-cs"/>
              </a:rPr>
              <a:t>al logro de resultados</a:t>
            </a:r>
          </a:p>
          <a:p>
            <a:endParaRPr lang="es-CL" dirty="0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51" y="4435085"/>
            <a:ext cx="1974850" cy="86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956" y="3387335"/>
            <a:ext cx="1987550" cy="1259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9" y="3279232"/>
            <a:ext cx="2036762" cy="1134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756" y="5711286"/>
            <a:ext cx="2698750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156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75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75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75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75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7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7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75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75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75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75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  <p:bldP spid="6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31800" y="1189038"/>
            <a:ext cx="8229600" cy="1143000"/>
          </a:xfrm>
        </p:spPr>
        <p:txBody>
          <a:bodyPr/>
          <a:lstStyle/>
          <a:p>
            <a:r>
              <a:rPr lang="es-CL" sz="2400" b="1" dirty="0" smtClean="0">
                <a:solidFill>
                  <a:schemeClr val="bg1"/>
                </a:solidFill>
              </a:rPr>
              <a:t>CONOZCAMOS ALGUNOS CASOS</a:t>
            </a:r>
            <a:endParaRPr lang="es-CL" sz="2400" b="1" dirty="0">
              <a:solidFill>
                <a:schemeClr val="bg1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es-CL" smtClean="0"/>
              <a:pPr/>
              <a:t>12</a:t>
            </a:fld>
            <a:endParaRPr kumimoji="0" lang="es-CL" dirty="0"/>
          </a:p>
        </p:txBody>
      </p:sp>
    </p:spTree>
    <p:extLst>
      <p:ext uri="{BB962C8B-B14F-4D97-AF65-F5344CB8AC3E}">
        <p14:creationId xmlns:p14="http://schemas.microsoft.com/office/powerpoint/2010/main" val="171769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1346200" y="406400"/>
            <a:ext cx="6756400" cy="1270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 smtClean="0">
                <a:solidFill>
                  <a:schemeClr val="tx1"/>
                </a:solidFill>
              </a:rPr>
              <a:t>D) HABILIDADES Y CONOCIMIENTOS PARA UN EMPRENDIMIENTO EXITOSO</a:t>
            </a:r>
            <a:endParaRPr lang="es-CL" sz="2400" b="1" dirty="0">
              <a:solidFill>
                <a:schemeClr val="tx1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457200" y="1964353"/>
            <a:ext cx="395820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b="1" dirty="0" smtClean="0">
                <a:solidFill>
                  <a:schemeClr val="bg1"/>
                </a:solidFill>
                <a:latin typeface="+mn-lt"/>
              </a:rPr>
              <a:t>Habilidades</a:t>
            </a:r>
          </a:p>
          <a:p>
            <a:pPr algn="ctr"/>
            <a:endParaRPr lang="es-CL" sz="24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pPr algn="ctr"/>
            <a:r>
              <a:rPr lang="es-CL" sz="2400" b="1" dirty="0">
                <a:solidFill>
                  <a:schemeClr val="bg1"/>
                </a:solidFill>
                <a:latin typeface="+mn-lt"/>
              </a:rPr>
              <a:t>1.-Personalidad-Actitudes positivas a la acción de emprender</a:t>
            </a:r>
            <a:r>
              <a:rPr lang="es-CL" sz="2400" b="1" dirty="0" smtClean="0">
                <a:solidFill>
                  <a:schemeClr val="bg1"/>
                </a:solidFill>
                <a:latin typeface="+mn-lt"/>
              </a:rPr>
              <a:t>.-</a:t>
            </a:r>
          </a:p>
          <a:p>
            <a:pPr algn="ctr"/>
            <a:endParaRPr lang="es-CL" sz="2400" b="1" dirty="0" smtClean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s-CL" sz="2400" b="1" dirty="0" smtClean="0">
                <a:solidFill>
                  <a:schemeClr val="bg1"/>
                </a:solidFill>
                <a:latin typeface="+mn-lt"/>
              </a:rPr>
              <a:t>2</a:t>
            </a:r>
            <a:r>
              <a:rPr lang="es-CL" sz="2400" b="1" dirty="0">
                <a:solidFill>
                  <a:schemeClr val="bg1"/>
                </a:solidFill>
                <a:latin typeface="+mn-lt"/>
              </a:rPr>
              <a:t>.-Buenas relaciones interpersonales-claves de la negociación</a:t>
            </a:r>
            <a:r>
              <a:rPr lang="es-CL" sz="2400" b="1" dirty="0" smtClean="0">
                <a:solidFill>
                  <a:schemeClr val="bg1"/>
                </a:solidFill>
                <a:latin typeface="+mn-lt"/>
              </a:rPr>
              <a:t>.-</a:t>
            </a:r>
          </a:p>
          <a:p>
            <a:pPr algn="ctr"/>
            <a:endParaRPr lang="es-CL" sz="2400" b="1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s-CL" sz="2400" b="1" dirty="0" smtClean="0">
                <a:solidFill>
                  <a:schemeClr val="bg1"/>
                </a:solidFill>
                <a:latin typeface="+mn-lt"/>
              </a:rPr>
              <a:t>3</a:t>
            </a:r>
            <a:r>
              <a:rPr lang="es-CL" sz="2400" b="1" dirty="0">
                <a:solidFill>
                  <a:schemeClr val="bg1"/>
                </a:solidFill>
                <a:latin typeface="+mn-lt"/>
              </a:rPr>
              <a:t>.-Habilidades organizativas.-</a:t>
            </a:r>
          </a:p>
          <a:p>
            <a:pPr algn="ctr"/>
            <a:endParaRPr lang="es-CL" sz="2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5285994" y="1970505"/>
            <a:ext cx="3477006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b="1" dirty="0" smtClean="0">
                <a:solidFill>
                  <a:schemeClr val="bg1"/>
                </a:solidFill>
                <a:latin typeface="+mn-lt"/>
              </a:rPr>
              <a:t>Conocimientos</a:t>
            </a:r>
          </a:p>
          <a:p>
            <a:endParaRPr lang="es-CL" sz="24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pPr algn="ctr"/>
            <a:r>
              <a:rPr lang="es-CL" sz="2400" b="1" dirty="0" smtClean="0">
                <a:solidFill>
                  <a:schemeClr val="bg1"/>
                </a:solidFill>
                <a:latin typeface="+mn-lt"/>
              </a:rPr>
              <a:t>1.- Administración</a:t>
            </a:r>
          </a:p>
          <a:p>
            <a:pPr algn="ctr"/>
            <a:endParaRPr lang="es-CL" sz="2400" b="1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s-CL" sz="2400" b="1" dirty="0" smtClean="0">
                <a:solidFill>
                  <a:schemeClr val="bg1"/>
                </a:solidFill>
                <a:latin typeface="+mn-lt"/>
              </a:rPr>
              <a:t>2.- Gestión de Empresas</a:t>
            </a:r>
          </a:p>
          <a:p>
            <a:pPr algn="ctr"/>
            <a:endParaRPr lang="es-CL" sz="2400" b="1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s-CL" sz="2400" b="1" dirty="0" smtClean="0">
                <a:solidFill>
                  <a:schemeClr val="bg1"/>
                </a:solidFill>
                <a:latin typeface="+mn-lt"/>
              </a:rPr>
              <a:t>3.- Marketing</a:t>
            </a:r>
          </a:p>
          <a:p>
            <a:pPr algn="ctr"/>
            <a:endParaRPr lang="es-CL" sz="2400" b="1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s-CL" sz="2400" b="1" dirty="0" smtClean="0">
                <a:solidFill>
                  <a:schemeClr val="bg1"/>
                </a:solidFill>
                <a:latin typeface="+mn-lt"/>
              </a:rPr>
              <a:t>4.- Contabilidad y Finanzas</a:t>
            </a:r>
          </a:p>
          <a:p>
            <a:pPr algn="ctr"/>
            <a:endParaRPr lang="es-CL" sz="2400" b="1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s-CL" sz="2400" b="1" dirty="0" smtClean="0">
                <a:solidFill>
                  <a:schemeClr val="bg1"/>
                </a:solidFill>
                <a:latin typeface="+mn-lt"/>
              </a:rPr>
              <a:t>Etc.</a:t>
            </a:r>
          </a:p>
          <a:p>
            <a:endParaRPr lang="es-CL" sz="2400" b="1" dirty="0">
              <a:solidFill>
                <a:schemeClr val="bg1"/>
              </a:solidFill>
              <a:latin typeface="+mn-lt"/>
            </a:endParaRPr>
          </a:p>
          <a:p>
            <a:endParaRPr lang="es-CL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5420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s-CL" sz="32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es-CL" sz="2400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s-CL" sz="24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s-CL" sz="2400" b="1" dirty="0" smtClean="0">
                <a:solidFill>
                  <a:schemeClr val="bg1"/>
                </a:solidFill>
              </a:rPr>
              <a:t>¿ QUÉ PASOS DEBEMOS SEGUIR PARA FORMAR NUESTRA EMPRESA?</a:t>
            </a:r>
            <a:endParaRPr lang="es-CL" sz="2400" b="1" dirty="0">
              <a:solidFill>
                <a:schemeClr val="bg1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s-CL" smtClean="0"/>
              <a:t>TALLER DE EMPRENDEDORES.                                        DOCENTE: ROSSY CAROLINA ESCOBAR ESCOBAR</a:t>
            </a:r>
            <a:endParaRPr lang="en-US" alt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53CD2-AEB6-40AC-A9B8-9CD22B462687}" type="slidenum">
              <a:rPr lang="en-US" altLang="es-CL" smtClean="0"/>
              <a:pPr/>
              <a:t>14</a:t>
            </a:fld>
            <a:endParaRPr lang="en-US" altLang="es-CL"/>
          </a:p>
        </p:txBody>
      </p:sp>
      <p:sp>
        <p:nvSpPr>
          <p:cNvPr id="6" name="5 Rectángulo redondeado"/>
          <p:cNvSpPr/>
          <p:nvPr/>
        </p:nvSpPr>
        <p:spPr>
          <a:xfrm>
            <a:off x="889000" y="381000"/>
            <a:ext cx="7594600" cy="1320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 smtClean="0">
                <a:solidFill>
                  <a:schemeClr val="tx1"/>
                </a:solidFill>
              </a:rPr>
              <a:t>E) GESTIÓN Y EMPRENDIMIENTO</a:t>
            </a:r>
            <a:endParaRPr lang="es-CL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324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87624" y="1752600"/>
            <a:ext cx="6584776" cy="3886200"/>
          </a:xfrm>
        </p:spPr>
        <p:txBody>
          <a:bodyPr/>
          <a:lstStyle/>
          <a:p>
            <a:endParaRPr lang="es-CL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s-CL" dirty="0" smtClean="0">
                <a:solidFill>
                  <a:schemeClr val="bg1"/>
                </a:solidFill>
              </a:rPr>
              <a:t>Se debe identificar </a:t>
            </a:r>
            <a:r>
              <a:rPr lang="es-CL" dirty="0">
                <a:solidFill>
                  <a:schemeClr val="bg1"/>
                </a:solidFill>
              </a:rPr>
              <a:t>y analizar los factores </a:t>
            </a:r>
            <a:r>
              <a:rPr lang="es-CL" dirty="0" smtClean="0">
                <a:solidFill>
                  <a:schemeClr val="bg1"/>
                </a:solidFill>
              </a:rPr>
              <a:t>que van </a:t>
            </a:r>
            <a:r>
              <a:rPr lang="es-CL" dirty="0">
                <a:solidFill>
                  <a:schemeClr val="bg1"/>
                </a:solidFill>
              </a:rPr>
              <a:t>a influir en el éxito de nuestra idea de negocio</a:t>
            </a:r>
            <a:r>
              <a:rPr lang="es-CL" dirty="0" smtClean="0">
                <a:solidFill>
                  <a:schemeClr val="bg1"/>
                </a:solidFill>
              </a:rPr>
              <a:t>.</a:t>
            </a:r>
          </a:p>
          <a:p>
            <a:pPr marL="0" indent="0" algn="ctr">
              <a:buNone/>
            </a:pPr>
            <a:endParaRPr lang="es-CL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s-CL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s-CL" dirty="0" smtClean="0">
                <a:solidFill>
                  <a:schemeClr val="bg1"/>
                </a:solidFill>
              </a:rPr>
              <a:t>Realizar </a:t>
            </a:r>
            <a:r>
              <a:rPr lang="es-CL" b="1" dirty="0" smtClean="0">
                <a:solidFill>
                  <a:schemeClr val="bg1"/>
                </a:solidFill>
              </a:rPr>
              <a:t>PLAN DE NEGOCIOS</a:t>
            </a:r>
            <a:endParaRPr lang="es-CL" b="1" dirty="0">
              <a:solidFill>
                <a:schemeClr val="bg1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s-CL" dirty="0" smtClean="0"/>
              <a:t>TALLER DE EMPRENDEDORES.                                        DOCENTE: ROSSY CAROLINA ESCOBAR </a:t>
            </a:r>
            <a:r>
              <a:rPr lang="en-US" altLang="es-CL" dirty="0" err="1" smtClean="0"/>
              <a:t>ESCOBAR</a:t>
            </a:r>
            <a:endParaRPr lang="en-US" altLang="es-CL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53CD2-AEB6-40AC-A9B8-9CD22B462687}" type="slidenum">
              <a:rPr lang="en-US" altLang="es-CL" smtClean="0"/>
              <a:pPr/>
              <a:t>15</a:t>
            </a:fld>
            <a:endParaRPr lang="en-US" altLang="es-CL" dirty="0"/>
          </a:p>
        </p:txBody>
      </p:sp>
      <p:sp>
        <p:nvSpPr>
          <p:cNvPr id="6" name="5 Flecha abajo"/>
          <p:cNvSpPr/>
          <p:nvPr/>
        </p:nvSpPr>
        <p:spPr>
          <a:xfrm>
            <a:off x="4283968" y="4068936"/>
            <a:ext cx="432048" cy="85866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spcBef>
                <a:spcPct val="20000"/>
              </a:spcBef>
            </a:pPr>
            <a:r>
              <a:rPr lang="es-CL" sz="3200" b="1" dirty="0" smtClean="0">
                <a:solidFill>
                  <a:srgbClr val="FFFFFF"/>
                </a:solidFill>
                <a:ea typeface="+mn-ea"/>
                <a:cs typeface="+mn-cs"/>
              </a:rPr>
              <a:t>1.- </a:t>
            </a:r>
            <a:r>
              <a:rPr lang="es-CL" sz="3200" b="1" dirty="0">
                <a:solidFill>
                  <a:srgbClr val="FFFFFF"/>
                </a:solidFill>
                <a:ea typeface="+mn-ea"/>
                <a:cs typeface="+mn-cs"/>
              </a:rPr>
              <a:t>ANTES DE INICIAR LA </a:t>
            </a:r>
            <a:r>
              <a:rPr lang="es-CL" sz="3200" b="1" dirty="0" smtClean="0">
                <a:solidFill>
                  <a:srgbClr val="FFFFFF"/>
                </a:solidFill>
                <a:ea typeface="+mn-ea"/>
                <a:cs typeface="+mn-cs"/>
              </a:rPr>
              <a:t>EMPRESA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8799897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34826" y="565150"/>
            <a:ext cx="6047184" cy="533400"/>
          </a:xfrm>
        </p:spPr>
        <p:txBody>
          <a:bodyPr/>
          <a:lstStyle/>
          <a:p>
            <a:pPr algn="ctr"/>
            <a:r>
              <a:rPr lang="es-CL" sz="2400" b="1" dirty="0" smtClean="0">
                <a:solidFill>
                  <a:schemeClr val="bg1"/>
                </a:solidFill>
              </a:rPr>
              <a:t>¿ QUÉ ES EL PLAN DE NEGOCIOS ? </a:t>
            </a:r>
            <a:endParaRPr lang="es-CL" sz="2400" b="1" dirty="0">
              <a:solidFill>
                <a:schemeClr val="bg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18046" y="1498600"/>
            <a:ext cx="7638554" cy="4140200"/>
          </a:xfrm>
        </p:spPr>
        <p:txBody>
          <a:bodyPr/>
          <a:lstStyle/>
          <a:p>
            <a:pPr algn="ctr"/>
            <a:r>
              <a:rPr lang="es-CL" dirty="0" smtClean="0">
                <a:solidFill>
                  <a:schemeClr val="bg1"/>
                </a:solidFill>
              </a:rPr>
              <a:t>Es un documento guía que permite organizar las ideas y lograr una mejor visión.</a:t>
            </a:r>
          </a:p>
          <a:p>
            <a:pPr algn="ctr"/>
            <a:endParaRPr lang="es-CL" dirty="0" smtClean="0">
              <a:solidFill>
                <a:schemeClr val="bg1"/>
              </a:solidFill>
            </a:endParaRPr>
          </a:p>
          <a:p>
            <a:pPr algn="ctr"/>
            <a:r>
              <a:rPr lang="es-CL" dirty="0" smtClean="0">
                <a:solidFill>
                  <a:schemeClr val="bg1"/>
                </a:solidFill>
              </a:rPr>
              <a:t>Trabaja en 4 aspectos fundamentales:</a:t>
            </a:r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53CD2-AEB6-40AC-A9B8-9CD22B462687}" type="slidenum">
              <a:rPr lang="en-US" altLang="es-CL" smtClean="0"/>
              <a:pPr/>
              <a:t>16</a:t>
            </a:fld>
            <a:endParaRPr lang="en-US" altLang="es-CL"/>
          </a:p>
        </p:txBody>
      </p:sp>
      <p:sp>
        <p:nvSpPr>
          <p:cNvPr id="6" name="5 CuadroTexto"/>
          <p:cNvSpPr txBox="1"/>
          <p:nvPr/>
        </p:nvSpPr>
        <p:spPr>
          <a:xfrm rot="20139240">
            <a:off x="1295424" y="4720687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dirty="0" smtClean="0">
                <a:solidFill>
                  <a:srgbClr val="FF0000"/>
                </a:solidFill>
                <a:latin typeface="+mn-lt"/>
              </a:rPr>
              <a:t>QUÉ ?</a:t>
            </a:r>
            <a:endParaRPr lang="es-CL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" name="6 CuadroTexto"/>
          <p:cNvSpPr txBox="1"/>
          <p:nvPr/>
        </p:nvSpPr>
        <p:spPr>
          <a:xfrm rot="1569966">
            <a:off x="2180231" y="5762065"/>
            <a:ext cx="18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 smtClean="0">
                <a:solidFill>
                  <a:srgbClr val="FF0000"/>
                </a:solidFill>
                <a:latin typeface="+mn-lt"/>
              </a:rPr>
              <a:t>PARA QUIÉN? </a:t>
            </a:r>
            <a:endParaRPr lang="es-CL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" name="7 CuadroTexto"/>
          <p:cNvSpPr txBox="1"/>
          <p:nvPr/>
        </p:nvSpPr>
        <p:spPr>
          <a:xfrm rot="20837792">
            <a:off x="4827517" y="4941709"/>
            <a:ext cx="1440160" cy="46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 smtClean="0">
                <a:solidFill>
                  <a:srgbClr val="FF0000"/>
                </a:solidFill>
                <a:latin typeface="+mn-lt"/>
              </a:rPr>
              <a:t>CÓMO? </a:t>
            </a:r>
            <a:endParaRPr lang="es-CL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297063" y="5840089"/>
            <a:ext cx="1980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 smtClean="0">
                <a:solidFill>
                  <a:srgbClr val="FF0000"/>
                </a:solidFill>
                <a:latin typeface="+mn-lt"/>
              </a:rPr>
              <a:t>CUÁNTO?</a:t>
            </a:r>
            <a:endParaRPr lang="es-CL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367043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36600"/>
            <a:ext cx="8229600" cy="5389563"/>
          </a:xfrm>
        </p:spPr>
        <p:txBody>
          <a:bodyPr/>
          <a:lstStyle/>
          <a:p>
            <a:pPr algn="ctr"/>
            <a:r>
              <a:rPr lang="es-CL" b="1" dirty="0" smtClean="0">
                <a:solidFill>
                  <a:schemeClr val="bg1"/>
                </a:solidFill>
              </a:rPr>
              <a:t>UN PLAN DE NEGOCIOS MARCA LA DIFERENCIA ENTRE </a:t>
            </a:r>
            <a:endParaRPr lang="es-CL" b="1" dirty="0">
              <a:solidFill>
                <a:schemeClr val="bg1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s-CL" smtClean="0"/>
              <a:t>TALLER DE EMPRENDEDORES.                                        DOCENTE: ROSSY CAROLINA ESCOBAR ESCOBAR</a:t>
            </a:r>
            <a:endParaRPr lang="en-US" alt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53CD2-AEB6-40AC-A9B8-9CD22B462687}" type="slidenum">
              <a:rPr lang="en-US" altLang="es-CL" smtClean="0"/>
              <a:pPr/>
              <a:t>17</a:t>
            </a:fld>
            <a:endParaRPr lang="en-US" altLang="es-CL"/>
          </a:p>
        </p:txBody>
      </p:sp>
      <p:sp>
        <p:nvSpPr>
          <p:cNvPr id="6" name="5 CuadroTexto"/>
          <p:cNvSpPr txBox="1"/>
          <p:nvPr/>
        </p:nvSpPr>
        <p:spPr>
          <a:xfrm>
            <a:off x="1187624" y="3284984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b="1" dirty="0" smtClean="0">
                <a:solidFill>
                  <a:srgbClr val="FF0000"/>
                </a:solidFill>
                <a:latin typeface="+mn-lt"/>
              </a:rPr>
              <a:t>SOÑADOR</a:t>
            </a:r>
            <a:endParaRPr lang="es-CL" sz="2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076056" y="3284983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 smtClean="0">
                <a:solidFill>
                  <a:srgbClr val="FF0000"/>
                </a:solidFill>
                <a:latin typeface="+mn-lt"/>
              </a:rPr>
              <a:t>EMPRENDEDOR</a:t>
            </a:r>
            <a:endParaRPr lang="es-CL" sz="24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464" y="4221088"/>
            <a:ext cx="2232248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951" y="4182752"/>
            <a:ext cx="2664296" cy="13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24960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z="2400" b="1" dirty="0">
                <a:solidFill>
                  <a:schemeClr val="bg1"/>
                </a:solidFill>
              </a:rPr>
              <a:t>ANTES DE QUE INICIEMOS CUALQUIER TRÁMITE SE RECOMIENDA</a:t>
            </a: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684845"/>
              </p:ext>
            </p:extLst>
          </p:nvPr>
        </p:nvGraphicFramePr>
        <p:xfrm>
          <a:off x="457200" y="1600200"/>
          <a:ext cx="8229600" cy="490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1387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2264" y="188888"/>
            <a:ext cx="6224736" cy="731862"/>
          </a:xfrm>
        </p:spPr>
        <p:txBody>
          <a:bodyPr/>
          <a:lstStyle/>
          <a:p>
            <a:pPr algn="ctr"/>
            <a:r>
              <a:rPr lang="es-CL" b="1" dirty="0" smtClean="0">
                <a:solidFill>
                  <a:schemeClr val="bg1"/>
                </a:solidFill>
              </a:rPr>
              <a:t/>
            </a:r>
            <a:br>
              <a:rPr lang="es-CL" b="1" dirty="0" smtClean="0">
                <a:solidFill>
                  <a:schemeClr val="bg1"/>
                </a:solidFill>
              </a:rPr>
            </a:br>
            <a:r>
              <a:rPr lang="es-CL" sz="2400" b="1" dirty="0" smtClean="0">
                <a:solidFill>
                  <a:schemeClr val="bg1"/>
                </a:solidFill>
              </a:rPr>
              <a:t>2.- </a:t>
            </a:r>
            <a:r>
              <a:rPr lang="es-CL" sz="2800" b="1" dirty="0" smtClean="0">
                <a:solidFill>
                  <a:schemeClr val="bg1"/>
                </a:solidFill>
              </a:rPr>
              <a:t>FORMALIZAR EL EMPRENDIMIENTO</a:t>
            </a:r>
            <a:endParaRPr lang="es-CL" sz="2800" b="1" dirty="0">
              <a:solidFill>
                <a:schemeClr val="bg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87400" y="1092200"/>
            <a:ext cx="7442200" cy="4699000"/>
          </a:xfrm>
        </p:spPr>
        <p:txBody>
          <a:bodyPr/>
          <a:lstStyle/>
          <a:p>
            <a:pPr algn="ctr"/>
            <a:endParaRPr lang="es-CL" dirty="0" smtClean="0">
              <a:solidFill>
                <a:schemeClr val="bg1"/>
              </a:solidFill>
            </a:endParaRPr>
          </a:p>
          <a:p>
            <a:pPr algn="ctr"/>
            <a:endParaRPr lang="es-CL" dirty="0" smtClean="0">
              <a:solidFill>
                <a:schemeClr val="bg1"/>
              </a:solidFill>
            </a:endParaRPr>
          </a:p>
          <a:p>
            <a:pPr algn="ctr"/>
            <a:endParaRPr lang="es-CL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s-CL" sz="2400" dirty="0" smtClean="0">
                <a:solidFill>
                  <a:schemeClr val="bg1"/>
                </a:solidFill>
              </a:rPr>
              <a:t>LEGALIZAR</a:t>
            </a:r>
          </a:p>
          <a:p>
            <a:pPr marL="0" indent="0" algn="ctr">
              <a:buNone/>
            </a:pPr>
            <a:endParaRPr lang="es-CL" sz="2400" dirty="0" smtClean="0">
              <a:solidFill>
                <a:schemeClr val="bg1"/>
              </a:solidFill>
            </a:endParaRPr>
          </a:p>
          <a:p>
            <a:pPr algn="ctr"/>
            <a:endParaRPr lang="es-CL" sz="2400" dirty="0">
              <a:solidFill>
                <a:schemeClr val="bg1"/>
              </a:solidFill>
            </a:endParaRPr>
          </a:p>
          <a:p>
            <a:pPr algn="ctr"/>
            <a:r>
              <a:rPr lang="es-CL" sz="2400" dirty="0" smtClean="0">
                <a:solidFill>
                  <a:schemeClr val="bg1"/>
                </a:solidFill>
              </a:rPr>
              <a:t>Implica cumplir </a:t>
            </a:r>
            <a:r>
              <a:rPr lang="es-CL" sz="2400" dirty="0">
                <a:solidFill>
                  <a:schemeClr val="bg1"/>
                </a:solidFill>
              </a:rPr>
              <a:t>con las normativas y regulaciones laborales, sanitarias, municipales, tributarias, entre otras.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53CD2-AEB6-40AC-A9B8-9CD22B462687}" type="slidenum">
              <a:rPr lang="en-US" altLang="es-CL" smtClean="0"/>
              <a:pPr/>
              <a:t>19</a:t>
            </a:fld>
            <a:endParaRPr lang="en-US" altLang="es-CL"/>
          </a:p>
        </p:txBody>
      </p:sp>
      <p:sp>
        <p:nvSpPr>
          <p:cNvPr id="6" name="5 Flecha abajo"/>
          <p:cNvSpPr/>
          <p:nvPr/>
        </p:nvSpPr>
        <p:spPr>
          <a:xfrm>
            <a:off x="4318000" y="1524000"/>
            <a:ext cx="431800" cy="73660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349143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z="3200" b="1" dirty="0" smtClean="0">
                <a:solidFill>
                  <a:schemeClr val="bg1"/>
                </a:solidFill>
              </a:rPr>
              <a:t>INTRODUCCIÓN</a:t>
            </a:r>
            <a:endParaRPr lang="es-CL" sz="3200" b="1" dirty="0">
              <a:solidFill>
                <a:schemeClr val="bg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s-CL" sz="2400" dirty="0" smtClean="0">
              <a:solidFill>
                <a:schemeClr val="bg1"/>
              </a:solidFill>
            </a:endParaRPr>
          </a:p>
          <a:p>
            <a:pPr algn="ctr"/>
            <a:r>
              <a:rPr lang="es-CL" sz="2400" dirty="0" smtClean="0">
                <a:solidFill>
                  <a:schemeClr val="bg1"/>
                </a:solidFill>
              </a:rPr>
              <a:t>A continuación encontrará los principales puntos que se verán en  esta exposición, sin embargo, algunos contenidos quedarán reservados para que usted los conozca en el Seminario.-</a:t>
            </a:r>
            <a:endParaRPr lang="es-CL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1629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z="2400" b="1" dirty="0">
                <a:solidFill>
                  <a:schemeClr val="bg1"/>
                </a:solidFill>
              </a:rPr>
              <a:t>¿ QUÉ TIPO DE EMPRESA DEBO CONSTITUIR?</a:t>
            </a:r>
            <a:br>
              <a:rPr lang="es-CL" sz="2400" b="1" dirty="0">
                <a:solidFill>
                  <a:schemeClr val="bg1"/>
                </a:solidFill>
              </a:rPr>
            </a:br>
            <a:endParaRPr lang="es-CL" sz="2400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7257575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7573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sz="2400" b="1" dirty="0" smtClean="0">
                <a:solidFill>
                  <a:schemeClr val="bg1"/>
                </a:solidFill>
              </a:rPr>
              <a:t>TE DECIDISTE POR EMPRESA INDIVIDUAL</a:t>
            </a:r>
            <a:endParaRPr lang="es-CL" sz="2400" b="1" dirty="0">
              <a:solidFill>
                <a:schemeClr val="bg1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53CD2-AEB6-40AC-A9B8-9CD22B462687}" type="slidenum">
              <a:rPr lang="en-US" altLang="es-CL" smtClean="0"/>
              <a:pPr/>
              <a:t>21</a:t>
            </a:fld>
            <a:endParaRPr lang="en-US" altLang="es-CL"/>
          </a:p>
        </p:txBody>
      </p:sp>
      <p:sp>
        <p:nvSpPr>
          <p:cNvPr id="6" name="5 Rectángulo"/>
          <p:cNvSpPr/>
          <p:nvPr/>
        </p:nvSpPr>
        <p:spPr>
          <a:xfrm>
            <a:off x="323528" y="1453208"/>
            <a:ext cx="3456384" cy="7200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 smtClean="0">
                <a:solidFill>
                  <a:schemeClr val="tx1"/>
                </a:solidFill>
              </a:rPr>
              <a:t>Ingresar a www.sii.cl</a:t>
            </a:r>
            <a:endParaRPr lang="es-CL" sz="2000" b="1" dirty="0">
              <a:solidFill>
                <a:schemeClr val="tx1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870484" y="3212976"/>
            <a:ext cx="3312368" cy="9361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 smtClean="0">
                <a:solidFill>
                  <a:schemeClr val="tx1"/>
                </a:solidFill>
              </a:rPr>
              <a:t>Seleccionar la Actividad que realizará</a:t>
            </a:r>
            <a:endParaRPr lang="es-CL" sz="2000" b="1" dirty="0">
              <a:solidFill>
                <a:schemeClr val="tx1"/>
              </a:solidFill>
            </a:endParaRPr>
          </a:p>
        </p:txBody>
      </p:sp>
      <p:sp>
        <p:nvSpPr>
          <p:cNvPr id="8" name="7 Flecha derecha"/>
          <p:cNvSpPr/>
          <p:nvPr/>
        </p:nvSpPr>
        <p:spPr>
          <a:xfrm>
            <a:off x="3935184" y="1633228"/>
            <a:ext cx="792088" cy="36004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8 CuadroTexto"/>
          <p:cNvSpPr txBox="1"/>
          <p:nvPr/>
        </p:nvSpPr>
        <p:spPr>
          <a:xfrm>
            <a:off x="5004048" y="1556792"/>
            <a:ext cx="338437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 smtClean="0">
                <a:solidFill>
                  <a:schemeClr val="bg1"/>
                </a:solidFill>
                <a:latin typeface="+mn-lt"/>
              </a:rPr>
              <a:t>“Registro de Contribuyentes”</a:t>
            </a:r>
          </a:p>
          <a:p>
            <a:pPr algn="ctr"/>
            <a:endParaRPr lang="es-CL" sz="2000" dirty="0" smtClean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s-CL" sz="2000" dirty="0" smtClean="0">
                <a:solidFill>
                  <a:schemeClr val="bg1"/>
                </a:solidFill>
                <a:latin typeface="+mn-lt"/>
              </a:rPr>
              <a:t>Inicio de Actividades (personas naturales)</a:t>
            </a:r>
          </a:p>
          <a:p>
            <a:pPr algn="ctr"/>
            <a:endParaRPr lang="es-CL" sz="2000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s-CL" sz="2000" dirty="0" smtClean="0">
                <a:solidFill>
                  <a:schemeClr val="bg1"/>
                </a:solidFill>
                <a:latin typeface="+mn-lt"/>
              </a:rPr>
              <a:t>Profesional que emite boleta de honorarios</a:t>
            </a:r>
          </a:p>
          <a:p>
            <a:pPr algn="ctr"/>
            <a:endParaRPr lang="es-CL" sz="2000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s-CL" sz="2000" dirty="0" smtClean="0">
                <a:solidFill>
                  <a:schemeClr val="bg1"/>
                </a:solidFill>
                <a:latin typeface="+mn-lt"/>
              </a:rPr>
              <a:t>Persona Natural para todo tipo de actividades</a:t>
            </a:r>
            <a:endParaRPr lang="es-CL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9 Flecha abajo"/>
          <p:cNvSpPr/>
          <p:nvPr/>
        </p:nvSpPr>
        <p:spPr>
          <a:xfrm flipH="1">
            <a:off x="6516217" y="2312876"/>
            <a:ext cx="180020" cy="1800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12 Rectángulo"/>
          <p:cNvSpPr/>
          <p:nvPr/>
        </p:nvSpPr>
        <p:spPr>
          <a:xfrm>
            <a:off x="1043608" y="4869161"/>
            <a:ext cx="3132348" cy="122413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 smtClean="0">
                <a:solidFill>
                  <a:schemeClr val="tx1"/>
                </a:solidFill>
              </a:rPr>
              <a:t>Verificación de domicilio y actividad por SII (10 días de plazo)</a:t>
            </a:r>
            <a:endParaRPr lang="es-CL" sz="2000" b="1" dirty="0">
              <a:solidFill>
                <a:schemeClr val="tx1"/>
              </a:solidFill>
            </a:endParaRPr>
          </a:p>
        </p:txBody>
      </p:sp>
      <p:sp>
        <p:nvSpPr>
          <p:cNvPr id="14" name="13 Flecha izquierda y arriba"/>
          <p:cNvSpPr/>
          <p:nvPr/>
        </p:nvSpPr>
        <p:spPr>
          <a:xfrm>
            <a:off x="4705824" y="5034667"/>
            <a:ext cx="1090312" cy="698589"/>
          </a:xfrm>
          <a:prstGeom prst="left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16" name="15 Conector recto de flecha"/>
          <p:cNvCxnSpPr>
            <a:stCxn id="7" idx="3"/>
          </p:cNvCxnSpPr>
          <p:nvPr/>
        </p:nvCxnSpPr>
        <p:spPr>
          <a:xfrm>
            <a:off x="4182852" y="3681028"/>
            <a:ext cx="1068128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 de flecha"/>
          <p:cNvCxnSpPr>
            <a:stCxn id="7" idx="3"/>
          </p:cNvCxnSpPr>
          <p:nvPr/>
        </p:nvCxnSpPr>
        <p:spPr>
          <a:xfrm>
            <a:off x="4182852" y="3681028"/>
            <a:ext cx="821196" cy="68407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40795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sz="2400" b="1" dirty="0" smtClean="0">
                <a:solidFill>
                  <a:schemeClr val="bg1"/>
                </a:solidFill>
              </a:rPr>
              <a:t>TE DECIDISTE POR EMPRESA FAMILIAR</a:t>
            </a:r>
            <a:endParaRPr lang="es-CL" sz="2400" b="1" dirty="0">
              <a:solidFill>
                <a:schemeClr val="bg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688026" y="1682512"/>
            <a:ext cx="4704916" cy="4047108"/>
          </a:xfrm>
        </p:spPr>
        <p:txBody>
          <a:bodyPr/>
          <a:lstStyle/>
          <a:p>
            <a:pPr algn="ctr"/>
            <a:r>
              <a:rPr lang="es-CL" sz="2000" dirty="0" smtClean="0">
                <a:solidFill>
                  <a:schemeClr val="bg1"/>
                </a:solidFill>
              </a:rPr>
              <a:t>Solicitud de Formulario para inscripción de Empresa Familiar</a:t>
            </a:r>
          </a:p>
          <a:p>
            <a:pPr algn="ctr"/>
            <a:endParaRPr lang="es-CL" sz="2000" dirty="0">
              <a:solidFill>
                <a:schemeClr val="bg1"/>
              </a:solidFill>
            </a:endParaRPr>
          </a:p>
          <a:p>
            <a:pPr algn="ctr"/>
            <a:r>
              <a:rPr lang="es-CL" sz="2000" dirty="0" smtClean="0">
                <a:solidFill>
                  <a:schemeClr val="bg1"/>
                </a:solidFill>
              </a:rPr>
              <a:t>Declaración Jurada Simple: (Cumple con los requisitos)</a:t>
            </a:r>
          </a:p>
          <a:p>
            <a:pPr marL="0" indent="0" algn="ctr">
              <a:buNone/>
            </a:pPr>
            <a:r>
              <a:rPr lang="es-CL" sz="2000" dirty="0" smtClean="0">
                <a:solidFill>
                  <a:schemeClr val="bg1"/>
                </a:solidFill>
              </a:rPr>
              <a:t>    Sirve de Declaración de Iniciación de Actividades Tributarias</a:t>
            </a:r>
            <a:endParaRPr lang="es-CL" sz="2000" dirty="0">
              <a:solidFill>
                <a:schemeClr val="bg1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53CD2-AEB6-40AC-A9B8-9CD22B462687}" type="slidenum">
              <a:rPr lang="en-US" altLang="es-CL" smtClean="0"/>
              <a:pPr/>
              <a:t>22</a:t>
            </a:fld>
            <a:endParaRPr lang="en-US" altLang="es-CL"/>
          </a:p>
        </p:txBody>
      </p:sp>
      <p:sp>
        <p:nvSpPr>
          <p:cNvPr id="6" name="5 Rectángulo"/>
          <p:cNvSpPr/>
          <p:nvPr/>
        </p:nvSpPr>
        <p:spPr>
          <a:xfrm>
            <a:off x="395536" y="2060848"/>
            <a:ext cx="2880320" cy="11521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 smtClean="0">
                <a:solidFill>
                  <a:schemeClr val="tx1"/>
                </a:solidFill>
              </a:rPr>
              <a:t>Acudir a la Municipalidad del Domicilio</a:t>
            </a:r>
            <a:endParaRPr lang="es-CL" sz="2000" b="1" dirty="0">
              <a:solidFill>
                <a:schemeClr val="tx1"/>
              </a:solidFill>
            </a:endParaRPr>
          </a:p>
        </p:txBody>
      </p:sp>
      <p:sp>
        <p:nvSpPr>
          <p:cNvPr id="7" name="6 Flecha abajo"/>
          <p:cNvSpPr/>
          <p:nvPr/>
        </p:nvSpPr>
        <p:spPr>
          <a:xfrm>
            <a:off x="5858205" y="2276872"/>
            <a:ext cx="216024" cy="43204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7 Flecha derecha"/>
          <p:cNvSpPr/>
          <p:nvPr/>
        </p:nvSpPr>
        <p:spPr>
          <a:xfrm>
            <a:off x="3275856" y="2348880"/>
            <a:ext cx="648072" cy="2880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9 Flecha curvada hacia la derecha"/>
          <p:cNvSpPr/>
          <p:nvPr/>
        </p:nvSpPr>
        <p:spPr>
          <a:xfrm>
            <a:off x="3601819" y="3284984"/>
            <a:ext cx="468052" cy="1224136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11" name="10 Flecha abajo"/>
          <p:cNvSpPr/>
          <p:nvPr/>
        </p:nvSpPr>
        <p:spPr>
          <a:xfrm>
            <a:off x="1403648" y="3429000"/>
            <a:ext cx="432048" cy="72008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11 Rectángulo"/>
          <p:cNvSpPr/>
          <p:nvPr/>
        </p:nvSpPr>
        <p:spPr>
          <a:xfrm>
            <a:off x="251520" y="4373826"/>
            <a:ext cx="3024336" cy="10081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 smtClean="0">
                <a:solidFill>
                  <a:schemeClr val="tx1"/>
                </a:solidFill>
              </a:rPr>
              <a:t>Dar aviso de Iniciación de Actividades al SII</a:t>
            </a:r>
            <a:endParaRPr lang="es-CL" sz="2000" b="1" dirty="0">
              <a:solidFill>
                <a:schemeClr val="tx1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3688026" y="4643274"/>
            <a:ext cx="45563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s-CL" sz="1800" dirty="0" smtClean="0">
                <a:solidFill>
                  <a:schemeClr val="bg1"/>
                </a:solidFill>
                <a:latin typeface="+mn-lt"/>
              </a:rPr>
              <a:t>Cedula de identidad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CL" sz="1800" dirty="0" smtClean="0">
                <a:solidFill>
                  <a:schemeClr val="bg1"/>
                </a:solidFill>
                <a:latin typeface="+mn-lt"/>
              </a:rPr>
              <a:t>Copia SII de la Declaración de microempresario familiar otorgado por la municipalidad</a:t>
            </a:r>
            <a:endParaRPr lang="es-CL" sz="1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13 Flecha curvada hacia arriba"/>
          <p:cNvSpPr/>
          <p:nvPr/>
        </p:nvSpPr>
        <p:spPr>
          <a:xfrm rot="527855">
            <a:off x="2548162" y="5516646"/>
            <a:ext cx="1368152" cy="425949"/>
          </a:xfrm>
          <a:prstGeom prst="curved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0740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67744" y="498004"/>
            <a:ext cx="5504656" cy="533400"/>
          </a:xfrm>
        </p:spPr>
        <p:txBody>
          <a:bodyPr/>
          <a:lstStyle/>
          <a:p>
            <a:r>
              <a:rPr lang="es-CL" sz="2400" b="1" dirty="0" smtClean="0">
                <a:solidFill>
                  <a:schemeClr val="bg1"/>
                </a:solidFill>
              </a:rPr>
              <a:t>Se requiere de autorizaciones especiales en ciertos casos</a:t>
            </a:r>
            <a:endParaRPr lang="es-CL" sz="2400" b="1" dirty="0">
              <a:solidFill>
                <a:schemeClr val="bg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1854200"/>
            <a:ext cx="5967288" cy="4622800"/>
          </a:xfrm>
        </p:spPr>
        <p:txBody>
          <a:bodyPr/>
          <a:lstStyle/>
          <a:p>
            <a:pPr algn="ctr"/>
            <a:r>
              <a:rPr lang="es-CL" sz="2400" dirty="0">
                <a:solidFill>
                  <a:schemeClr val="bg1"/>
                </a:solidFill>
              </a:rPr>
              <a:t>Si su empresa es elaboradora y/o manipuladora de alimentos, requiere </a:t>
            </a:r>
            <a:r>
              <a:rPr lang="es-CL" sz="2400" b="1" dirty="0">
                <a:solidFill>
                  <a:srgbClr val="FFC000"/>
                </a:solidFill>
              </a:rPr>
              <a:t>autorización sanitaria </a:t>
            </a:r>
            <a:r>
              <a:rPr lang="es-CL" sz="2400" dirty="0">
                <a:solidFill>
                  <a:schemeClr val="bg1"/>
                </a:solidFill>
              </a:rPr>
              <a:t>que debe </a:t>
            </a:r>
            <a:r>
              <a:rPr lang="es-CL" sz="2400" dirty="0" smtClean="0">
                <a:solidFill>
                  <a:schemeClr val="bg1"/>
                </a:solidFill>
              </a:rPr>
              <a:t>solicitarse en </a:t>
            </a:r>
            <a:r>
              <a:rPr lang="es-CL" sz="2400" dirty="0">
                <a:solidFill>
                  <a:schemeClr val="bg1"/>
                </a:solidFill>
              </a:rPr>
              <a:t>la SEREMI de Salud respectiva</a:t>
            </a:r>
            <a:r>
              <a:rPr lang="es-CL" sz="2400" dirty="0" smtClean="0">
                <a:solidFill>
                  <a:schemeClr val="bg1"/>
                </a:solidFill>
              </a:rPr>
              <a:t>.</a:t>
            </a:r>
          </a:p>
          <a:p>
            <a:pPr algn="ctr"/>
            <a:endParaRPr lang="es-CL" sz="2400" dirty="0">
              <a:solidFill>
                <a:schemeClr val="bg1"/>
              </a:solidFill>
            </a:endParaRPr>
          </a:p>
          <a:p>
            <a:pPr algn="ctr"/>
            <a:r>
              <a:rPr lang="es-CL" sz="2400" dirty="0" smtClean="0">
                <a:solidFill>
                  <a:schemeClr val="bg1"/>
                </a:solidFill>
              </a:rPr>
              <a:t>Si </a:t>
            </a:r>
            <a:r>
              <a:rPr lang="es-CL" sz="2400" dirty="0">
                <a:solidFill>
                  <a:schemeClr val="bg1"/>
                </a:solidFill>
              </a:rPr>
              <a:t>su empresa está instalada en un conjunto residencial, como edificio o condominio, requiere una </a:t>
            </a:r>
            <a:r>
              <a:rPr lang="es-CL" sz="2400" b="1" dirty="0" smtClean="0">
                <a:solidFill>
                  <a:srgbClr val="FFC000"/>
                </a:solidFill>
              </a:rPr>
              <a:t>autorización del </a:t>
            </a:r>
            <a:r>
              <a:rPr lang="es-CL" sz="2400" b="1" dirty="0">
                <a:solidFill>
                  <a:srgbClr val="FFC000"/>
                </a:solidFill>
              </a:rPr>
              <a:t>Comité de Administración del Conjunto</a:t>
            </a:r>
            <a:r>
              <a:rPr lang="es-CL" sz="24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s-CL" smtClean="0"/>
              <a:t>TALLER DE EMPRENDEDORES.                                        DOCENTE: ROSSY CAROLINA ESCOBAR ESCOBAR</a:t>
            </a:r>
            <a:endParaRPr lang="en-US" alt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53CD2-AEB6-40AC-A9B8-9CD22B462687}" type="slidenum">
              <a:rPr lang="en-US" altLang="es-CL" smtClean="0"/>
              <a:pPr/>
              <a:t>23</a:t>
            </a:fld>
            <a:endParaRPr lang="en-US" altLang="es-C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2088232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0" y="2005013"/>
            <a:ext cx="2371724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334" y="4292600"/>
            <a:ext cx="2195513" cy="1568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594470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sz="2400" b="1" dirty="0" smtClean="0">
                <a:solidFill>
                  <a:schemeClr val="bg1"/>
                </a:solidFill>
              </a:rPr>
              <a:t>TE DECIDISTE POR UNA EIRL O SOCIEDAD</a:t>
            </a:r>
            <a:endParaRPr lang="es-CL" sz="2400" b="1" dirty="0">
              <a:solidFill>
                <a:schemeClr val="bg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0" y="2060848"/>
            <a:ext cx="3672408" cy="3577952"/>
          </a:xfrm>
        </p:spPr>
        <p:txBody>
          <a:bodyPr/>
          <a:lstStyle/>
          <a:p>
            <a:r>
              <a:rPr lang="es-CL" sz="2000" dirty="0" smtClean="0">
                <a:solidFill>
                  <a:schemeClr val="bg1"/>
                </a:solidFill>
              </a:rPr>
              <a:t>Lo realiza un abogado</a:t>
            </a:r>
          </a:p>
          <a:p>
            <a:pPr marL="0" indent="0">
              <a:buNone/>
            </a:pPr>
            <a:endParaRPr lang="es-CL" sz="2000" dirty="0" smtClean="0">
              <a:solidFill>
                <a:schemeClr val="bg1"/>
              </a:solidFill>
            </a:endParaRPr>
          </a:p>
          <a:p>
            <a:r>
              <a:rPr lang="es-CL" sz="2000" dirty="0" smtClean="0">
                <a:solidFill>
                  <a:schemeClr val="bg1"/>
                </a:solidFill>
              </a:rPr>
              <a:t>Ante Notario</a:t>
            </a:r>
          </a:p>
          <a:p>
            <a:r>
              <a:rPr lang="es-CL" sz="2000" dirty="0" smtClean="0">
                <a:solidFill>
                  <a:schemeClr val="bg1"/>
                </a:solidFill>
              </a:rPr>
              <a:t>Materializa la personalidad jurídica</a:t>
            </a:r>
          </a:p>
          <a:p>
            <a:r>
              <a:rPr lang="es-CL" sz="2000" dirty="0" smtClean="0">
                <a:solidFill>
                  <a:schemeClr val="bg1"/>
                </a:solidFill>
              </a:rPr>
              <a:t>El Notario entrega una copia (original queda en notaría)</a:t>
            </a:r>
            <a:endParaRPr lang="es-CL" sz="2000" dirty="0">
              <a:solidFill>
                <a:schemeClr val="bg1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s-CL" smtClean="0"/>
              <a:t>TALLER DE EMPRENDEDORES.                                        DOCENTE: ROSSY CAROLINA ESCOBAR ESCOBAR</a:t>
            </a:r>
            <a:endParaRPr lang="en-US" alt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53CD2-AEB6-40AC-A9B8-9CD22B462687}" type="slidenum">
              <a:rPr lang="en-US" altLang="es-CL" smtClean="0"/>
              <a:pPr/>
              <a:t>24</a:t>
            </a:fld>
            <a:endParaRPr lang="en-US" altLang="es-CL"/>
          </a:p>
        </p:txBody>
      </p:sp>
      <p:sp>
        <p:nvSpPr>
          <p:cNvPr id="6" name="5 Rectángulo"/>
          <p:cNvSpPr/>
          <p:nvPr/>
        </p:nvSpPr>
        <p:spPr>
          <a:xfrm>
            <a:off x="395536" y="1844824"/>
            <a:ext cx="3672408" cy="86409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 smtClean="0">
                <a:solidFill>
                  <a:schemeClr val="tx1"/>
                </a:solidFill>
              </a:rPr>
              <a:t>Redacción de escritura Pública y extracto</a:t>
            </a:r>
            <a:endParaRPr lang="es-CL" sz="2000" b="1" dirty="0">
              <a:solidFill>
                <a:schemeClr val="tx1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395536" y="3429000"/>
            <a:ext cx="3672408" cy="10081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 smtClean="0">
                <a:solidFill>
                  <a:schemeClr val="tx1"/>
                </a:solidFill>
              </a:rPr>
              <a:t>Otorgamiento de Escritura Pública y legalización del extracto</a:t>
            </a:r>
            <a:endParaRPr lang="es-CL" sz="2000" b="1" dirty="0">
              <a:solidFill>
                <a:schemeClr val="tx1"/>
              </a:solidFill>
            </a:endParaRPr>
          </a:p>
        </p:txBody>
      </p:sp>
      <p:sp>
        <p:nvSpPr>
          <p:cNvPr id="8" name="7 Flecha derecha"/>
          <p:cNvSpPr/>
          <p:nvPr/>
        </p:nvSpPr>
        <p:spPr>
          <a:xfrm>
            <a:off x="4067944" y="2276872"/>
            <a:ext cx="504056" cy="21602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8 Flecha derecha"/>
          <p:cNvSpPr/>
          <p:nvPr/>
        </p:nvSpPr>
        <p:spPr>
          <a:xfrm>
            <a:off x="4067944" y="3789040"/>
            <a:ext cx="504056" cy="18973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9 Flecha abajo"/>
          <p:cNvSpPr/>
          <p:nvPr/>
        </p:nvSpPr>
        <p:spPr>
          <a:xfrm>
            <a:off x="1979712" y="2708920"/>
            <a:ext cx="504056" cy="50405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10 Rectángulo"/>
          <p:cNvSpPr/>
          <p:nvPr/>
        </p:nvSpPr>
        <p:spPr>
          <a:xfrm>
            <a:off x="395536" y="4941168"/>
            <a:ext cx="3924436" cy="13681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 smtClean="0">
                <a:solidFill>
                  <a:schemeClr val="tx1"/>
                </a:solidFill>
              </a:rPr>
              <a:t>60 días de Plazo para iniciar Inscripción en el Conservador de Bs raíces y Publicación del Extracto en el Diario oficial</a:t>
            </a:r>
            <a:endParaRPr lang="es-CL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0581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75856" y="620688"/>
            <a:ext cx="5040560" cy="4680520"/>
          </a:xfrm>
        </p:spPr>
        <p:txBody>
          <a:bodyPr/>
          <a:lstStyle/>
          <a:p>
            <a:r>
              <a:rPr lang="es-CL" sz="2000" dirty="0" smtClean="0">
                <a:solidFill>
                  <a:schemeClr val="bg1"/>
                </a:solidFill>
              </a:rPr>
              <a:t>Se publica la copia legalizada del extracto “resumen de los contenidos más importantes de la escritura”</a:t>
            </a:r>
          </a:p>
          <a:p>
            <a:r>
              <a:rPr lang="es-CL" sz="2000" dirty="0" smtClean="0">
                <a:solidFill>
                  <a:srgbClr val="FFC000"/>
                </a:solidFill>
              </a:rPr>
              <a:t>www.diariooficial.interior.gob.cl</a:t>
            </a:r>
          </a:p>
          <a:p>
            <a:endParaRPr lang="es-CL" sz="2000" dirty="0">
              <a:solidFill>
                <a:schemeClr val="bg1"/>
              </a:solidFill>
            </a:endParaRPr>
          </a:p>
          <a:p>
            <a:r>
              <a:rPr lang="es-CL" sz="2000" dirty="0" smtClean="0">
                <a:solidFill>
                  <a:schemeClr val="bg1"/>
                </a:solidFill>
              </a:rPr>
              <a:t>Se llevan 2 copias del Extracto al Conservador de Bienes Raíces.</a:t>
            </a:r>
          </a:p>
          <a:p>
            <a:r>
              <a:rPr lang="es-CL" sz="2000" dirty="0" smtClean="0">
                <a:solidFill>
                  <a:schemeClr val="bg1"/>
                </a:solidFill>
              </a:rPr>
              <a:t>Se llena formulario N° 2</a:t>
            </a:r>
            <a:endParaRPr lang="es-CL" sz="2000" dirty="0">
              <a:solidFill>
                <a:schemeClr val="bg1"/>
              </a:solidFill>
            </a:endParaRPr>
          </a:p>
          <a:p>
            <a:r>
              <a:rPr lang="es-CL" sz="2000" dirty="0" smtClean="0">
                <a:solidFill>
                  <a:schemeClr val="bg1"/>
                </a:solidFill>
              </a:rPr>
              <a:t>Se retiran las copias autorizadas de la inscripción  (fojas, número de inscripción y año)</a:t>
            </a:r>
          </a:p>
          <a:p>
            <a:pPr marL="0" indent="0">
              <a:buNone/>
            </a:pPr>
            <a:endParaRPr lang="es-CL" sz="2000" dirty="0" smtClean="0">
              <a:solidFill>
                <a:schemeClr val="bg1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53CD2-AEB6-40AC-A9B8-9CD22B462687}" type="slidenum">
              <a:rPr lang="en-US" altLang="es-CL" smtClean="0"/>
              <a:pPr/>
              <a:t>25</a:t>
            </a:fld>
            <a:endParaRPr lang="en-US" altLang="es-CL"/>
          </a:p>
        </p:txBody>
      </p:sp>
      <p:sp>
        <p:nvSpPr>
          <p:cNvPr id="6" name="5 Rectángulo"/>
          <p:cNvSpPr/>
          <p:nvPr/>
        </p:nvSpPr>
        <p:spPr>
          <a:xfrm>
            <a:off x="251520" y="908720"/>
            <a:ext cx="2880320" cy="6480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 smtClean="0">
                <a:solidFill>
                  <a:schemeClr val="tx1"/>
                </a:solidFill>
              </a:rPr>
              <a:t>Publicación en el Diario Oficial</a:t>
            </a:r>
            <a:endParaRPr lang="es-CL" sz="2000" b="1" dirty="0">
              <a:solidFill>
                <a:schemeClr val="tx1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51520" y="2924944"/>
            <a:ext cx="2880320" cy="10801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 smtClean="0">
                <a:solidFill>
                  <a:schemeClr val="tx1"/>
                </a:solidFill>
              </a:rPr>
              <a:t>Inscripción en Registro de Comercio </a:t>
            </a:r>
            <a:endParaRPr lang="es-CL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44054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46038" y="542189"/>
            <a:ext cx="4896544" cy="1741174"/>
          </a:xfrm>
        </p:spPr>
        <p:txBody>
          <a:bodyPr/>
          <a:lstStyle/>
          <a:p>
            <a:pPr algn="just"/>
            <a:r>
              <a:rPr lang="es-CL" sz="2000" dirty="0">
                <a:solidFill>
                  <a:schemeClr val="bg1"/>
                </a:solidFill>
              </a:rPr>
              <a:t>Trámite NO Obligatorio, pero útil.</a:t>
            </a:r>
          </a:p>
          <a:p>
            <a:pPr algn="just"/>
            <a:r>
              <a:rPr lang="es-CL" sz="2000" dirty="0">
                <a:solidFill>
                  <a:schemeClr val="bg1"/>
                </a:solidFill>
              </a:rPr>
              <a:t>Se llevan todos los documentos a Notaría para generar un archivo para mayor </a:t>
            </a:r>
            <a:r>
              <a:rPr lang="es-CL" sz="2000" dirty="0" smtClean="0">
                <a:solidFill>
                  <a:schemeClr val="bg1"/>
                </a:solidFill>
              </a:rPr>
              <a:t>seguridad</a:t>
            </a:r>
          </a:p>
          <a:p>
            <a:pPr algn="just"/>
            <a:endParaRPr lang="es-CL" sz="2000" dirty="0">
              <a:solidFill>
                <a:schemeClr val="bg1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53CD2-AEB6-40AC-A9B8-9CD22B462687}" type="slidenum">
              <a:rPr lang="en-US" altLang="es-CL" smtClean="0"/>
              <a:pPr/>
              <a:t>26</a:t>
            </a:fld>
            <a:endParaRPr lang="en-US" altLang="es-CL"/>
          </a:p>
        </p:txBody>
      </p:sp>
      <p:sp>
        <p:nvSpPr>
          <p:cNvPr id="6" name="5 Rectángulo"/>
          <p:cNvSpPr/>
          <p:nvPr/>
        </p:nvSpPr>
        <p:spPr>
          <a:xfrm>
            <a:off x="467544" y="908720"/>
            <a:ext cx="2880320" cy="6914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 smtClean="0">
                <a:solidFill>
                  <a:schemeClr val="tx1"/>
                </a:solidFill>
              </a:rPr>
              <a:t>Protocolización</a:t>
            </a:r>
            <a:endParaRPr lang="es-CL" sz="2400" b="1" dirty="0">
              <a:solidFill>
                <a:schemeClr val="tx1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409328" y="2184400"/>
            <a:ext cx="2938536" cy="21807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 smtClean="0">
                <a:solidFill>
                  <a:schemeClr val="tx1"/>
                </a:solidFill>
              </a:rPr>
              <a:t>Inscripción </a:t>
            </a:r>
            <a:r>
              <a:rPr lang="es-CL" sz="2400" b="1" dirty="0">
                <a:solidFill>
                  <a:schemeClr val="tx1"/>
                </a:solidFill>
              </a:rPr>
              <a:t>en </a:t>
            </a:r>
            <a:r>
              <a:rPr lang="es-CL" sz="2400" b="1" dirty="0" smtClean="0">
                <a:solidFill>
                  <a:schemeClr val="tx1"/>
                </a:solidFill>
              </a:rPr>
              <a:t>el Rol </a:t>
            </a:r>
            <a:r>
              <a:rPr lang="es-CL" sz="2400" b="1" dirty="0">
                <a:solidFill>
                  <a:schemeClr val="tx1"/>
                </a:solidFill>
              </a:rPr>
              <a:t>Único </a:t>
            </a:r>
            <a:r>
              <a:rPr lang="es-CL" sz="2400" b="1" dirty="0" smtClean="0">
                <a:solidFill>
                  <a:schemeClr val="tx1"/>
                </a:solidFill>
              </a:rPr>
              <a:t>Tributario y </a:t>
            </a:r>
            <a:r>
              <a:rPr lang="es-CL" sz="2400" b="1" dirty="0">
                <a:solidFill>
                  <a:schemeClr val="tx1"/>
                </a:solidFill>
              </a:rPr>
              <a:t>declaración</a:t>
            </a:r>
          </a:p>
          <a:p>
            <a:pPr algn="ctr"/>
            <a:r>
              <a:rPr lang="es-CL" sz="2400" b="1" dirty="0">
                <a:solidFill>
                  <a:schemeClr val="tx1"/>
                </a:solidFill>
              </a:rPr>
              <a:t>de inicio </a:t>
            </a:r>
            <a:r>
              <a:rPr lang="es-CL" sz="2400" b="1" dirty="0" smtClean="0">
                <a:solidFill>
                  <a:schemeClr val="tx1"/>
                </a:solidFill>
              </a:rPr>
              <a:t>de actividades</a:t>
            </a:r>
            <a:endParaRPr lang="es-CL" sz="2400" b="1" dirty="0">
              <a:solidFill>
                <a:schemeClr val="tx1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123838" y="2780054"/>
            <a:ext cx="410445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 smtClean="0">
                <a:solidFill>
                  <a:schemeClr val="bg1"/>
                </a:solidFill>
                <a:latin typeface="+mn-lt"/>
              </a:rPr>
              <a:t>En el SII llenando Formulario 4415</a:t>
            </a:r>
          </a:p>
          <a:p>
            <a:endParaRPr lang="es-CL" sz="2000" dirty="0">
              <a:solidFill>
                <a:schemeClr val="bg1"/>
              </a:solidFill>
              <a:latin typeface="+mn-lt"/>
            </a:endParaRPr>
          </a:p>
          <a:p>
            <a:r>
              <a:rPr lang="es-CL" sz="2000" dirty="0" smtClean="0">
                <a:solidFill>
                  <a:schemeClr val="bg1"/>
                </a:solidFill>
                <a:latin typeface="+mn-lt"/>
              </a:rPr>
              <a:t>En www.sii.cl </a:t>
            </a:r>
          </a:p>
          <a:p>
            <a:endParaRPr lang="es-CL" sz="2000" dirty="0">
              <a:solidFill>
                <a:schemeClr val="bg1"/>
              </a:solidFill>
              <a:latin typeface="+mn-lt"/>
            </a:endParaRPr>
          </a:p>
          <a:p>
            <a:r>
              <a:rPr lang="es-CL" sz="2000" dirty="0" smtClean="0">
                <a:solidFill>
                  <a:schemeClr val="bg1"/>
                </a:solidFill>
                <a:latin typeface="+mn-lt"/>
              </a:rPr>
              <a:t>Se deben adjuntar todos los documentos a la fecha</a:t>
            </a:r>
          </a:p>
          <a:p>
            <a:endParaRPr lang="es-CL" sz="2000" dirty="0">
              <a:solidFill>
                <a:schemeClr val="bg1"/>
              </a:solidFill>
              <a:latin typeface="+mn-lt"/>
            </a:endParaRPr>
          </a:p>
          <a:p>
            <a:r>
              <a:rPr lang="es-CL" sz="2000" dirty="0" smtClean="0">
                <a:solidFill>
                  <a:schemeClr val="bg1"/>
                </a:solidFill>
                <a:latin typeface="+mn-lt"/>
              </a:rPr>
              <a:t>En SII se timbrarán Boletas, facturas, notas de débito, etc.</a:t>
            </a:r>
            <a:endParaRPr lang="es-CL" dirty="0"/>
          </a:p>
        </p:txBody>
      </p:sp>
      <p:cxnSp>
        <p:nvCxnSpPr>
          <p:cNvPr id="10" name="9 Conector recto de flecha"/>
          <p:cNvCxnSpPr/>
          <p:nvPr/>
        </p:nvCxnSpPr>
        <p:spPr>
          <a:xfrm flipV="1">
            <a:off x="3347864" y="3068960"/>
            <a:ext cx="598174" cy="43853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 de flecha"/>
          <p:cNvCxnSpPr>
            <a:stCxn id="7" idx="3"/>
          </p:cNvCxnSpPr>
          <p:nvPr/>
        </p:nvCxnSpPr>
        <p:spPr>
          <a:xfrm>
            <a:off x="3347864" y="3274752"/>
            <a:ext cx="598174" cy="73031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12 Rectángulo"/>
          <p:cNvSpPr/>
          <p:nvPr/>
        </p:nvSpPr>
        <p:spPr>
          <a:xfrm>
            <a:off x="467544" y="5092548"/>
            <a:ext cx="3179407" cy="11812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 err="1" smtClean="0">
                <a:solidFill>
                  <a:schemeClr val="tx1"/>
                </a:solidFill>
              </a:rPr>
              <a:t>Timbraje</a:t>
            </a:r>
            <a:r>
              <a:rPr lang="es-CL" sz="2400" b="1" dirty="0" smtClean="0">
                <a:solidFill>
                  <a:schemeClr val="tx1"/>
                </a:solidFill>
              </a:rPr>
              <a:t> de Documentos Tributarios</a:t>
            </a:r>
            <a:endParaRPr lang="es-CL" sz="2400" b="1" dirty="0">
              <a:solidFill>
                <a:schemeClr val="tx1"/>
              </a:solidFill>
            </a:endParaRPr>
          </a:p>
        </p:txBody>
      </p:sp>
      <p:sp>
        <p:nvSpPr>
          <p:cNvPr id="14" name="13 Flecha derecha"/>
          <p:cNvSpPr/>
          <p:nvPr/>
        </p:nvSpPr>
        <p:spPr>
          <a:xfrm>
            <a:off x="3646951" y="5520914"/>
            <a:ext cx="299087" cy="21234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079176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1844824"/>
            <a:ext cx="3600400" cy="2448272"/>
          </a:xfrm>
        </p:spPr>
        <p:txBody>
          <a:bodyPr/>
          <a:lstStyle/>
          <a:p>
            <a:pPr algn="ctr"/>
            <a:r>
              <a:rPr lang="es-CL" sz="2400" dirty="0" smtClean="0">
                <a:solidFill>
                  <a:srgbClr val="FF0000"/>
                </a:solidFill>
              </a:rPr>
              <a:t>No olvidar que dependiendo del tipo de empresa se requiere tramitar antes los permisos respectivos</a:t>
            </a:r>
            <a:endParaRPr lang="es-CL" sz="2400" dirty="0">
              <a:solidFill>
                <a:srgbClr val="FF0000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53CD2-AEB6-40AC-A9B8-9CD22B462687}" type="slidenum">
              <a:rPr lang="en-US" altLang="es-CL" smtClean="0"/>
              <a:pPr/>
              <a:t>27</a:t>
            </a:fld>
            <a:endParaRPr lang="en-US" altLang="es-CL"/>
          </a:p>
        </p:txBody>
      </p:sp>
      <p:sp>
        <p:nvSpPr>
          <p:cNvPr id="6" name="5 Rectángulo"/>
          <p:cNvSpPr/>
          <p:nvPr/>
        </p:nvSpPr>
        <p:spPr>
          <a:xfrm>
            <a:off x="611560" y="764704"/>
            <a:ext cx="3024336" cy="7920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 smtClean="0">
                <a:solidFill>
                  <a:schemeClr val="tx1"/>
                </a:solidFill>
              </a:rPr>
              <a:t>Solicitud de Patente Municipal</a:t>
            </a:r>
            <a:endParaRPr lang="es-CL" sz="2000" b="1" dirty="0">
              <a:solidFill>
                <a:schemeClr val="tx1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283968" y="754156"/>
            <a:ext cx="396044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2000" dirty="0" smtClean="0">
                <a:solidFill>
                  <a:schemeClr val="bg1"/>
                </a:solidFill>
                <a:latin typeface="+mn-lt"/>
              </a:rPr>
              <a:t>Es la </a:t>
            </a:r>
            <a:r>
              <a:rPr lang="es-CL" sz="2000" dirty="0">
                <a:solidFill>
                  <a:schemeClr val="bg1"/>
                </a:solidFill>
                <a:latin typeface="+mn-lt"/>
              </a:rPr>
              <a:t>autorización definitiva de funcionamiento</a:t>
            </a:r>
            <a:r>
              <a:rPr lang="es-CL" sz="2000" dirty="0" smtClean="0">
                <a:solidFill>
                  <a:schemeClr val="bg1"/>
                </a:solidFill>
                <a:latin typeface="+mn-lt"/>
              </a:rPr>
              <a:t>.</a:t>
            </a:r>
          </a:p>
          <a:p>
            <a:pPr algn="just"/>
            <a:endParaRPr lang="es-CL" sz="2000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s-CL" sz="2000" b="1" dirty="0" smtClean="0">
                <a:solidFill>
                  <a:schemeClr val="bg1"/>
                </a:solidFill>
                <a:latin typeface="+mn-lt"/>
              </a:rPr>
              <a:t>Departamento de Patentes Municipales</a:t>
            </a:r>
          </a:p>
          <a:p>
            <a:pPr algn="ctr"/>
            <a:endParaRPr lang="es-CL" sz="2000" b="1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s-CL" sz="2000" dirty="0" smtClean="0">
                <a:solidFill>
                  <a:schemeClr val="bg1"/>
                </a:solidFill>
                <a:latin typeface="+mn-lt"/>
              </a:rPr>
              <a:t>Solicitar y luego entregar formulario con información y documentos necesario.</a:t>
            </a:r>
          </a:p>
          <a:p>
            <a:pPr algn="ctr"/>
            <a:endParaRPr lang="es-CL" sz="2000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s-CL" sz="2000" dirty="0">
                <a:solidFill>
                  <a:schemeClr val="bg1"/>
                </a:solidFill>
                <a:latin typeface="+mn-lt"/>
              </a:rPr>
              <a:t>El Inspector Municipal realiza una visita al lugar y puede </a:t>
            </a:r>
            <a:r>
              <a:rPr lang="es-CL" sz="2000" dirty="0" smtClean="0">
                <a:solidFill>
                  <a:schemeClr val="bg1"/>
                </a:solidFill>
                <a:latin typeface="+mn-lt"/>
              </a:rPr>
              <a:t>requerir nuevos </a:t>
            </a:r>
            <a:r>
              <a:rPr lang="es-CL" sz="2000" dirty="0">
                <a:solidFill>
                  <a:schemeClr val="bg1"/>
                </a:solidFill>
                <a:latin typeface="+mn-lt"/>
              </a:rPr>
              <a:t>trámites o documentos.</a:t>
            </a:r>
          </a:p>
        </p:txBody>
      </p:sp>
      <p:sp>
        <p:nvSpPr>
          <p:cNvPr id="8" name="7 Flecha derecha"/>
          <p:cNvSpPr/>
          <p:nvPr/>
        </p:nvSpPr>
        <p:spPr>
          <a:xfrm>
            <a:off x="3635896" y="1034734"/>
            <a:ext cx="648072" cy="25202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9 Elipse"/>
          <p:cNvSpPr/>
          <p:nvPr/>
        </p:nvSpPr>
        <p:spPr>
          <a:xfrm>
            <a:off x="611560" y="4653136"/>
            <a:ext cx="3456384" cy="1733331"/>
          </a:xfrm>
          <a:prstGeom prst="ellipse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800" dirty="0" smtClean="0">
                <a:solidFill>
                  <a:schemeClr val="tx1"/>
                </a:solidFill>
              </a:rPr>
              <a:t>En las MEF se obtiene con una Declaración Jurada Simple indicando que cumple los requisitos</a:t>
            </a:r>
            <a:endParaRPr lang="es-CL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13503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03450"/>
            <a:ext cx="5638799" cy="353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 redondeado"/>
          <p:cNvSpPr/>
          <p:nvPr/>
        </p:nvSpPr>
        <p:spPr>
          <a:xfrm>
            <a:off x="736600" y="279400"/>
            <a:ext cx="7874000" cy="1117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b="1" dirty="0">
                <a:solidFill>
                  <a:schemeClr val="tx1"/>
                </a:solidFill>
              </a:rPr>
              <a:t>F) ADMINISTRACIÓN FINANCIERA Y COMERCIAL</a:t>
            </a:r>
          </a:p>
        </p:txBody>
      </p:sp>
    </p:spTree>
    <p:extLst>
      <p:ext uri="{BB962C8B-B14F-4D97-AF65-F5344CB8AC3E}">
        <p14:creationId xmlns:p14="http://schemas.microsoft.com/office/powerpoint/2010/main" val="3345247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3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BC87848-2A2D-48B3-B527-B5978E7322C6}" type="slidenum">
              <a:rPr lang="es-CL" altLang="es-CL" smtClean="0">
                <a:solidFill>
                  <a:srgbClr val="FFFFFF"/>
                </a:solidFill>
              </a:rPr>
              <a:pPr/>
              <a:t>29</a:t>
            </a:fld>
            <a:endParaRPr lang="es-CL" altLang="es-CL" smtClean="0">
              <a:solidFill>
                <a:srgbClr val="FFFFFF"/>
              </a:solidFill>
            </a:endParaRPr>
          </a:p>
        </p:txBody>
      </p:sp>
      <p:sp>
        <p:nvSpPr>
          <p:cNvPr id="5" name="4 Elipse"/>
          <p:cNvSpPr/>
          <p:nvPr/>
        </p:nvSpPr>
        <p:spPr>
          <a:xfrm>
            <a:off x="250825" y="765175"/>
            <a:ext cx="2665413" cy="1727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CL" sz="2400" b="1" dirty="0"/>
              <a:t>PEQUEÑA EMPRESA</a:t>
            </a:r>
          </a:p>
        </p:txBody>
      </p:sp>
      <p:sp>
        <p:nvSpPr>
          <p:cNvPr id="6" name="5 Flecha derecha"/>
          <p:cNvSpPr/>
          <p:nvPr/>
        </p:nvSpPr>
        <p:spPr>
          <a:xfrm>
            <a:off x="3059113" y="1052513"/>
            <a:ext cx="3744912" cy="1368425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CL" b="1" dirty="0"/>
              <a:t>TODO EL PROCESO DE LA ADMINISTRACION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6588125" y="2565400"/>
            <a:ext cx="255587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CL" sz="2400" b="1" dirty="0">
                <a:solidFill>
                  <a:schemeClr val="bg1"/>
                </a:solidFill>
                <a:latin typeface="+mn-lt"/>
              </a:rPr>
              <a:t>PROPIETARIO</a:t>
            </a:r>
          </a:p>
        </p:txBody>
      </p:sp>
      <p:sp>
        <p:nvSpPr>
          <p:cNvPr id="8" name="7 Flecha abajo"/>
          <p:cNvSpPr/>
          <p:nvPr/>
        </p:nvSpPr>
        <p:spPr>
          <a:xfrm>
            <a:off x="1476375" y="2781300"/>
            <a:ext cx="287338" cy="136842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dirty="0"/>
          </a:p>
        </p:txBody>
      </p:sp>
      <p:sp>
        <p:nvSpPr>
          <p:cNvPr id="9" name="8 Elipse"/>
          <p:cNvSpPr/>
          <p:nvPr/>
        </p:nvSpPr>
        <p:spPr>
          <a:xfrm>
            <a:off x="104775" y="4378326"/>
            <a:ext cx="1908175" cy="7207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CL" sz="1600" b="1" dirty="0">
                <a:solidFill>
                  <a:schemeClr val="tx1"/>
                </a:solidFill>
              </a:rPr>
              <a:t>MEDIANA</a:t>
            </a:r>
          </a:p>
        </p:txBody>
      </p:sp>
      <p:sp>
        <p:nvSpPr>
          <p:cNvPr id="10" name="9 Elipse"/>
          <p:cNvSpPr/>
          <p:nvPr/>
        </p:nvSpPr>
        <p:spPr>
          <a:xfrm>
            <a:off x="2052638" y="4403726"/>
            <a:ext cx="1727200" cy="7207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CL" sz="1600" b="1" dirty="0">
                <a:solidFill>
                  <a:schemeClr val="tx1"/>
                </a:solidFill>
              </a:rPr>
              <a:t>GRANDE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323850" y="5732463"/>
            <a:ext cx="3455988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CL" b="1" dirty="0">
                <a:latin typeface="+mn-lt"/>
              </a:rPr>
              <a:t>TAREAS MAS COMPLEJAS</a:t>
            </a:r>
          </a:p>
        </p:txBody>
      </p:sp>
      <p:sp>
        <p:nvSpPr>
          <p:cNvPr id="12" name="11 Flecha abajo"/>
          <p:cNvSpPr/>
          <p:nvPr/>
        </p:nvSpPr>
        <p:spPr>
          <a:xfrm>
            <a:off x="7667625" y="3068638"/>
            <a:ext cx="288925" cy="93662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dirty="0"/>
          </a:p>
        </p:txBody>
      </p:sp>
      <p:sp>
        <p:nvSpPr>
          <p:cNvPr id="13" name="12 Flecha derecha"/>
          <p:cNvSpPr/>
          <p:nvPr/>
        </p:nvSpPr>
        <p:spPr>
          <a:xfrm>
            <a:off x="3995738" y="5516563"/>
            <a:ext cx="1800225" cy="28892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dirty="0"/>
          </a:p>
        </p:txBody>
      </p:sp>
      <p:sp>
        <p:nvSpPr>
          <p:cNvPr id="14" name="13 CuadroTexto"/>
          <p:cNvSpPr txBox="1"/>
          <p:nvPr/>
        </p:nvSpPr>
        <p:spPr>
          <a:xfrm>
            <a:off x="6227763" y="4005263"/>
            <a:ext cx="2916237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CL" b="1" dirty="0">
                <a:solidFill>
                  <a:schemeClr val="bg1"/>
                </a:solidFill>
                <a:latin typeface="+mn-lt"/>
              </a:rPr>
              <a:t>NO PUEDE ACTUAR SOLO</a:t>
            </a:r>
          </a:p>
        </p:txBody>
      </p:sp>
      <p:pic>
        <p:nvPicPr>
          <p:cNvPr id="15373" name="Picture 2" descr="https://encrypted-tbn3.gstatic.com/images?q=tbn:ANd9GcQfW5Y6nPWO-pL-I-P_WmTeZ75Hg-VQYy1gE1gDBEyvbWKss7OvB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692150"/>
            <a:ext cx="20510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4" descr="https://encrypted-tbn1.gstatic.com/images?q=tbn:ANd9GcSz1Kjx5pBhHcYII7aF4c9GoMcHx4LOIhJyrQVl399G3NVPPIV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5084763"/>
            <a:ext cx="2498725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210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482600"/>
            <a:ext cx="8229600" cy="5643563"/>
          </a:xfrm>
        </p:spPr>
        <p:txBody>
          <a:bodyPr/>
          <a:lstStyle/>
          <a:p>
            <a:pPr marL="0" indent="0" algn="ctr">
              <a:buNone/>
            </a:pPr>
            <a:endParaRPr lang="es-CL" b="1" dirty="0" smtClean="0">
              <a:solidFill>
                <a:srgbClr val="FFFFFF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marL="0" indent="0" algn="ctr">
              <a:buNone/>
            </a:pPr>
            <a:r>
              <a:rPr lang="es-CL" b="1" dirty="0" smtClean="0">
                <a:solidFill>
                  <a:srgbClr val="FFFFFF"/>
                </a:solidFill>
                <a:latin typeface="Comic Sans MS" panose="030F0702030302020204" pitchFamily="66" charset="0"/>
                <a:ea typeface="+mj-ea"/>
                <a:cs typeface="+mj-cs"/>
              </a:rPr>
              <a:t>¿ </a:t>
            </a:r>
            <a:r>
              <a:rPr lang="es-CL" b="1" dirty="0">
                <a:solidFill>
                  <a:srgbClr val="FFFFFF"/>
                </a:solidFill>
                <a:latin typeface="Comic Sans MS" panose="030F0702030302020204" pitchFamily="66" charset="0"/>
                <a:ea typeface="+mj-ea"/>
                <a:cs typeface="+mj-cs"/>
              </a:rPr>
              <a:t>CUAL ES EL SECRETO  PARA  LOGRAR TUS SUEÑOS?</a:t>
            </a:r>
            <a:br>
              <a:rPr lang="es-CL" b="1" dirty="0">
                <a:solidFill>
                  <a:srgbClr val="FFFFFF"/>
                </a:solidFill>
                <a:latin typeface="Comic Sans MS" panose="030F0702030302020204" pitchFamily="66" charset="0"/>
                <a:ea typeface="+mj-ea"/>
                <a:cs typeface="+mj-cs"/>
              </a:rPr>
            </a:br>
            <a:endParaRPr lang="es-CL" b="1" dirty="0" smtClean="0">
              <a:solidFill>
                <a:srgbClr val="FFFFFF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marL="0" indent="0" algn="ctr">
              <a:buNone/>
            </a:pPr>
            <a:endParaRPr lang="es-CL" b="1" dirty="0" smtClean="0">
              <a:solidFill>
                <a:srgbClr val="FFFFFF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marL="0" indent="0" algn="ctr">
              <a:buNone/>
            </a:pPr>
            <a:r>
              <a:rPr lang="es-CL" b="1" dirty="0" smtClean="0">
                <a:solidFill>
                  <a:srgbClr val="FFFFFF"/>
                </a:solidFill>
                <a:latin typeface="Comic Sans MS" panose="030F0702030302020204" pitchFamily="66" charset="0"/>
                <a:ea typeface="+mj-ea"/>
                <a:cs typeface="+mj-cs"/>
              </a:rPr>
              <a:t>¿ CUAL ES EL SECRETO PARA FORMAR TU EMPRESA DESDE CERO?</a:t>
            </a:r>
            <a:r>
              <a:rPr lang="es-CL" b="1" dirty="0">
                <a:solidFill>
                  <a:srgbClr val="FFFFFF"/>
                </a:solidFill>
                <a:latin typeface="Comic Sans MS" panose="030F0702030302020204" pitchFamily="66" charset="0"/>
                <a:ea typeface="+mj-ea"/>
                <a:cs typeface="+mj-cs"/>
              </a:rPr>
              <a:t/>
            </a:r>
            <a:br>
              <a:rPr lang="es-CL" b="1" dirty="0">
                <a:solidFill>
                  <a:srgbClr val="FFFFFF"/>
                </a:solidFill>
                <a:latin typeface="Comic Sans MS" panose="030F0702030302020204" pitchFamily="66" charset="0"/>
                <a:ea typeface="+mj-ea"/>
                <a:cs typeface="+mj-cs"/>
              </a:rPr>
            </a:b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9216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6 Título"/>
          <p:cNvSpPr>
            <a:spLocks noGrp="1"/>
          </p:cNvSpPr>
          <p:nvPr>
            <p:ph type="title"/>
          </p:nvPr>
        </p:nvSpPr>
        <p:spPr>
          <a:xfrm>
            <a:off x="323850" y="358775"/>
            <a:ext cx="8229600" cy="1066800"/>
          </a:xfrm>
        </p:spPr>
        <p:txBody>
          <a:bodyPr/>
          <a:lstStyle/>
          <a:p>
            <a:pPr algn="ctr"/>
            <a:r>
              <a:rPr lang="es-CL" altLang="es-CL" sz="3200" b="1" dirty="0" smtClean="0">
                <a:solidFill>
                  <a:schemeClr val="bg1"/>
                </a:solidFill>
              </a:rPr>
              <a:t>Planeación</a:t>
            </a:r>
          </a:p>
        </p:txBody>
      </p:sp>
      <p:sp>
        <p:nvSpPr>
          <p:cNvPr id="37891" name="7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Georgia" pitchFamily="18" charset="0"/>
              <a:buNone/>
            </a:pPr>
            <a:r>
              <a:rPr lang="es-CL" altLang="es-CL" sz="2800" dirty="0" smtClean="0">
                <a:solidFill>
                  <a:schemeClr val="bg1"/>
                </a:solidFill>
              </a:rPr>
              <a:t>“Permite guiar el camino a seguir”</a:t>
            </a:r>
          </a:p>
          <a:p>
            <a:pPr algn="ctr">
              <a:buFont typeface="Georgia" pitchFamily="18" charset="0"/>
              <a:buNone/>
            </a:pPr>
            <a:endParaRPr lang="es-CL" altLang="es-CL" sz="2800" dirty="0" smtClean="0">
              <a:solidFill>
                <a:schemeClr val="bg1"/>
              </a:solidFill>
            </a:endParaRPr>
          </a:p>
          <a:p>
            <a:pPr algn="ctr">
              <a:buFont typeface="Georgia" pitchFamily="18" charset="0"/>
              <a:buNone/>
            </a:pPr>
            <a:r>
              <a:rPr lang="es-CL" altLang="es-CL" sz="2800" dirty="0" smtClean="0">
                <a:solidFill>
                  <a:schemeClr val="bg1"/>
                </a:solidFill>
              </a:rPr>
              <a:t>Saber cuál es la dirección que se seguirá para alcanzar los objetivos.-</a:t>
            </a:r>
          </a:p>
        </p:txBody>
      </p:sp>
      <p:sp>
        <p:nvSpPr>
          <p:cNvPr id="37892" name="3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94DC9CA-7950-4A06-88AF-356D191FEC24}" type="slidenum">
              <a:rPr lang="es-CL" altLang="es-CL" smtClean="0">
                <a:solidFill>
                  <a:srgbClr val="FFFFFF"/>
                </a:solidFill>
              </a:rPr>
              <a:pPr eaLnBrk="1" hangingPunct="1"/>
              <a:t>30</a:t>
            </a:fld>
            <a:endParaRPr lang="es-CL" altLang="es-CL" smtClean="0">
              <a:solidFill>
                <a:srgbClr val="FFFFFF"/>
              </a:solidFill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527050" y="4587875"/>
            <a:ext cx="1944688" cy="1295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L" sz="2000" b="1" dirty="0">
                <a:solidFill>
                  <a:schemeClr val="tx1"/>
                </a:solidFill>
              </a:rPr>
              <a:t>CONSIDERA ASPECTOS COMO</a:t>
            </a:r>
          </a:p>
        </p:txBody>
      </p:sp>
      <p:sp>
        <p:nvSpPr>
          <p:cNvPr id="37894" name="9 CuadroTexto"/>
          <p:cNvSpPr txBox="1">
            <a:spLocks noChangeArrowheads="1"/>
          </p:cNvSpPr>
          <p:nvPr/>
        </p:nvSpPr>
        <p:spPr bwMode="auto">
          <a:xfrm>
            <a:off x="3276600" y="4491037"/>
            <a:ext cx="518318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342900" indent="-342900" eaLnBrk="1" hangingPunct="1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s-CL" altLang="es-CL" sz="2400" dirty="0">
                <a:solidFill>
                  <a:schemeClr val="bg1"/>
                </a:solidFill>
                <a:latin typeface="Comic Sans MS" pitchFamily="66" charset="0"/>
              </a:rPr>
              <a:t>Metas</a:t>
            </a:r>
          </a:p>
          <a:p>
            <a:pPr marL="342900" indent="-342900" eaLnBrk="1" hangingPunct="1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s-CL" altLang="es-CL" sz="2400" dirty="0">
                <a:solidFill>
                  <a:schemeClr val="bg1"/>
                </a:solidFill>
                <a:latin typeface="Comic Sans MS" pitchFamily="66" charset="0"/>
              </a:rPr>
              <a:t>Objetivos</a:t>
            </a:r>
          </a:p>
          <a:p>
            <a:pPr marL="342900" indent="-342900" eaLnBrk="1" hangingPunct="1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s-CL" altLang="es-CL" sz="2400" dirty="0">
                <a:solidFill>
                  <a:schemeClr val="bg1"/>
                </a:solidFill>
                <a:latin typeface="Comic Sans MS" pitchFamily="66" charset="0"/>
              </a:rPr>
              <a:t>Estrategia</a:t>
            </a:r>
          </a:p>
          <a:p>
            <a:pPr marL="342900" indent="-342900" eaLnBrk="1" hangingPunct="1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s-CL" altLang="es-CL" sz="2400" dirty="0">
                <a:solidFill>
                  <a:schemeClr val="bg1"/>
                </a:solidFill>
                <a:latin typeface="Comic Sans MS" pitchFamily="66" charset="0"/>
              </a:rPr>
              <a:t>Planes </a:t>
            </a:r>
          </a:p>
          <a:p>
            <a:pPr marL="342900" indent="-342900" eaLnBrk="1" hangingPunct="1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s-CL" altLang="es-CL" sz="2400" dirty="0">
                <a:solidFill>
                  <a:schemeClr val="bg1"/>
                </a:solidFill>
                <a:latin typeface="Comic Sans MS" pitchFamily="66" charset="0"/>
              </a:rPr>
              <a:t>Etc.</a:t>
            </a:r>
          </a:p>
          <a:p>
            <a:pPr marL="342900" indent="-342900" eaLnBrk="1" hangingPunct="1">
              <a:buClr>
                <a:schemeClr val="bg1"/>
              </a:buClr>
              <a:buFont typeface="Wingdings" panose="05000000000000000000" pitchFamily="2" charset="2"/>
              <a:buChar char="Ø"/>
            </a:pPr>
            <a:endParaRPr lang="es-CL" altLang="es-CL" sz="2400" dirty="0">
              <a:solidFill>
                <a:schemeClr val="bg1"/>
              </a:solidFill>
            </a:endParaRP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813" y="4491037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05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1 Título"/>
          <p:cNvSpPr>
            <a:spLocks noGrp="1"/>
          </p:cNvSpPr>
          <p:nvPr>
            <p:ph type="title"/>
          </p:nvPr>
        </p:nvSpPr>
        <p:spPr>
          <a:xfrm>
            <a:off x="827088" y="765175"/>
            <a:ext cx="7772400" cy="868363"/>
          </a:xfrm>
        </p:spPr>
        <p:txBody>
          <a:bodyPr/>
          <a:lstStyle/>
          <a:p>
            <a:pPr algn="ctr"/>
            <a:r>
              <a:rPr lang="es-CL" altLang="es-CL" sz="3200" b="1" dirty="0" smtClean="0">
                <a:solidFill>
                  <a:schemeClr val="bg1"/>
                </a:solidFill>
              </a:rPr>
              <a:t>Organización</a:t>
            </a:r>
            <a:r>
              <a:rPr lang="es-CL" altLang="es-CL" sz="3200" dirty="0" smtClean="0">
                <a:solidFill>
                  <a:schemeClr val="bg1"/>
                </a:solidFill>
              </a:rPr>
              <a:t/>
            </a:r>
            <a:br>
              <a:rPr lang="es-CL" altLang="es-CL" sz="3200" dirty="0" smtClean="0">
                <a:solidFill>
                  <a:schemeClr val="bg1"/>
                </a:solidFill>
              </a:rPr>
            </a:br>
            <a:endParaRPr lang="es-CL" altLang="es-CL" sz="3200" dirty="0" smtClean="0">
              <a:solidFill>
                <a:schemeClr val="bg1"/>
              </a:solidFill>
            </a:endParaRPr>
          </a:p>
        </p:txBody>
      </p:sp>
      <p:sp>
        <p:nvSpPr>
          <p:cNvPr id="38915" name="3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EE79F2F-B518-4747-824E-C908D4724096}" type="slidenum">
              <a:rPr lang="en-US" altLang="es-CL" smtClean="0">
                <a:solidFill>
                  <a:srgbClr val="FFFFFF"/>
                </a:solidFill>
              </a:rPr>
              <a:pPr eaLnBrk="1" hangingPunct="1"/>
              <a:t>31</a:t>
            </a:fld>
            <a:endParaRPr lang="en-US" altLang="es-CL" smtClean="0">
              <a:solidFill>
                <a:srgbClr val="FFFFFF"/>
              </a:solidFill>
            </a:endParaRPr>
          </a:p>
        </p:txBody>
      </p:sp>
      <p:sp>
        <p:nvSpPr>
          <p:cNvPr id="38916" name="4 Marcador de contenido"/>
          <p:cNvSpPr>
            <a:spLocks noGrp="1"/>
          </p:cNvSpPr>
          <p:nvPr>
            <p:ph idx="1"/>
          </p:nvPr>
        </p:nvSpPr>
        <p:spPr>
          <a:xfrm>
            <a:off x="535360" y="1566416"/>
            <a:ext cx="5662240" cy="2063750"/>
          </a:xfrm>
        </p:spPr>
        <p:txBody>
          <a:bodyPr/>
          <a:lstStyle/>
          <a:p>
            <a:pPr algn="ctr"/>
            <a:r>
              <a:rPr lang="es-CL" altLang="es-CL" sz="2800" dirty="0">
                <a:solidFill>
                  <a:schemeClr val="bg1"/>
                </a:solidFill>
              </a:rPr>
              <a:t>L</a:t>
            </a:r>
            <a:r>
              <a:rPr lang="es-CL" altLang="es-CL" sz="2800" dirty="0" smtClean="0">
                <a:solidFill>
                  <a:schemeClr val="bg1"/>
                </a:solidFill>
              </a:rPr>
              <a:t>a función principal de la organización es disponer y coordinar todos los recursos disponibles como son humanos, materiales y financieros.</a:t>
            </a:r>
          </a:p>
        </p:txBody>
      </p:sp>
      <p:sp>
        <p:nvSpPr>
          <p:cNvPr id="38917" name="6 CuadroTexto"/>
          <p:cNvSpPr txBox="1">
            <a:spLocks noChangeArrowheads="1"/>
          </p:cNvSpPr>
          <p:nvPr/>
        </p:nvSpPr>
        <p:spPr bwMode="auto">
          <a:xfrm>
            <a:off x="3627438" y="4760913"/>
            <a:ext cx="4176712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Blip>
                <a:blip r:embed="rId2"/>
              </a:buBlip>
            </a:pPr>
            <a:r>
              <a:rPr lang="es-CL" altLang="es-CL" sz="2400" dirty="0">
                <a:solidFill>
                  <a:schemeClr val="bg1"/>
                </a:solidFill>
                <a:latin typeface="Comic Sans MS" pitchFamily="66" charset="0"/>
              </a:rPr>
              <a:t>Estructura</a:t>
            </a:r>
          </a:p>
          <a:p>
            <a:pPr eaLnBrk="1" hangingPunct="1">
              <a:buFontTx/>
              <a:buBlip>
                <a:blip r:embed="rId2"/>
              </a:buBlip>
            </a:pPr>
            <a:r>
              <a:rPr lang="es-CL" altLang="es-CL" sz="2400" dirty="0">
                <a:solidFill>
                  <a:schemeClr val="bg1"/>
                </a:solidFill>
                <a:latin typeface="Comic Sans MS" pitchFamily="66" charset="0"/>
              </a:rPr>
              <a:t>Administración de RRHH</a:t>
            </a:r>
          </a:p>
          <a:p>
            <a:pPr eaLnBrk="1" hangingPunct="1">
              <a:buFontTx/>
              <a:buBlip>
                <a:blip r:embed="rId2"/>
              </a:buBlip>
            </a:pPr>
            <a:endParaRPr lang="es-CL" altLang="es-CL" sz="2400" dirty="0">
              <a:solidFill>
                <a:schemeClr val="bg1"/>
              </a:solidFill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755649" y="4683126"/>
            <a:ext cx="1871663" cy="127476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L" b="1" dirty="0">
                <a:solidFill>
                  <a:schemeClr val="tx1"/>
                </a:solidFill>
              </a:rPr>
              <a:t>CONSIDERA ASPECTOS COMO</a:t>
            </a: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400" y="455613"/>
            <a:ext cx="20955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565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altLang="es-CL" sz="3200" b="1" dirty="0" smtClean="0">
                <a:solidFill>
                  <a:schemeClr val="bg1"/>
                </a:solidFill>
              </a:rPr>
              <a:t>Dirección</a:t>
            </a:r>
            <a:r>
              <a:rPr lang="es-CL" altLang="es-CL" sz="3200" dirty="0" smtClean="0">
                <a:solidFill>
                  <a:schemeClr val="bg1"/>
                </a:solidFill>
              </a:rPr>
              <a:t/>
            </a:r>
            <a:br>
              <a:rPr lang="es-CL" altLang="es-CL" sz="3200" dirty="0" smtClean="0">
                <a:solidFill>
                  <a:schemeClr val="bg1"/>
                </a:solidFill>
              </a:rPr>
            </a:br>
            <a:endParaRPr lang="es-CL" altLang="es-CL" sz="3200" dirty="0" smtClean="0">
              <a:solidFill>
                <a:schemeClr val="bg1"/>
              </a:solidFill>
            </a:endParaRPr>
          </a:p>
        </p:txBody>
      </p:sp>
      <p:sp>
        <p:nvSpPr>
          <p:cNvPr id="40963" name="2 Marcador de contenido"/>
          <p:cNvSpPr>
            <a:spLocks noGrp="1"/>
          </p:cNvSpPr>
          <p:nvPr>
            <p:ph idx="1"/>
          </p:nvPr>
        </p:nvSpPr>
        <p:spPr>
          <a:xfrm>
            <a:off x="539750" y="969169"/>
            <a:ext cx="5835648" cy="4324350"/>
          </a:xfrm>
        </p:spPr>
        <p:txBody>
          <a:bodyPr/>
          <a:lstStyle/>
          <a:p>
            <a:endParaRPr lang="es-CL" altLang="es-CL" dirty="0" smtClean="0">
              <a:solidFill>
                <a:schemeClr val="bg1"/>
              </a:solidFill>
            </a:endParaRPr>
          </a:p>
          <a:p>
            <a:pPr algn="ctr"/>
            <a:r>
              <a:rPr lang="es-CL" altLang="es-CL" sz="2800" dirty="0" smtClean="0">
                <a:solidFill>
                  <a:schemeClr val="bg1"/>
                </a:solidFill>
              </a:rPr>
              <a:t>Es el hecho de influir en los individuos para que contribuyan a favor del cumplimiento de las metas organizacionales y grupales.</a:t>
            </a:r>
          </a:p>
          <a:p>
            <a:pPr>
              <a:buFont typeface="Georgia" pitchFamily="18" charset="0"/>
              <a:buNone/>
            </a:pPr>
            <a:endParaRPr lang="es-CL" altLang="es-CL" dirty="0" smtClean="0">
              <a:solidFill>
                <a:schemeClr val="bg1"/>
              </a:solidFill>
            </a:endParaRPr>
          </a:p>
        </p:txBody>
      </p:sp>
      <p:sp>
        <p:nvSpPr>
          <p:cNvPr id="40964" name="3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5F2D354-13E2-4BF3-85F2-3126E67C1E95}" type="slidenum">
              <a:rPr lang="es-CL" altLang="es-CL" smtClean="0">
                <a:solidFill>
                  <a:srgbClr val="FFFFFF"/>
                </a:solidFill>
              </a:rPr>
              <a:pPr eaLnBrk="1" hangingPunct="1"/>
              <a:t>32</a:t>
            </a:fld>
            <a:endParaRPr lang="es-CL" altLang="es-CL" smtClean="0">
              <a:solidFill>
                <a:srgbClr val="FFFFFF"/>
              </a:solidFill>
            </a:endParaRPr>
          </a:p>
        </p:txBody>
      </p:sp>
      <p:sp>
        <p:nvSpPr>
          <p:cNvPr id="40965" name="4 Rectángulo"/>
          <p:cNvSpPr>
            <a:spLocks noChangeArrowheads="1"/>
          </p:cNvSpPr>
          <p:nvPr/>
        </p:nvSpPr>
        <p:spPr bwMode="auto">
          <a:xfrm>
            <a:off x="3348038" y="4508500"/>
            <a:ext cx="4572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342900" indent="-342900" eaLnBrk="1" hangingPunct="1">
              <a:buFont typeface="Wingdings" panose="05000000000000000000" pitchFamily="2" charset="2"/>
              <a:buChar char="Ø"/>
            </a:pPr>
            <a:r>
              <a:rPr lang="es-CL" altLang="es-CL" sz="2400" dirty="0">
                <a:solidFill>
                  <a:schemeClr val="bg1"/>
                </a:solidFill>
                <a:latin typeface="Comic Sans MS" pitchFamily="66" charset="0"/>
              </a:rPr>
              <a:t>Motivación </a:t>
            </a:r>
          </a:p>
          <a:p>
            <a:pPr marL="342900" indent="-342900" eaLnBrk="1" hangingPunct="1">
              <a:buFont typeface="Wingdings" panose="05000000000000000000" pitchFamily="2" charset="2"/>
              <a:buChar char="Ø"/>
            </a:pPr>
            <a:r>
              <a:rPr lang="es-CL" altLang="es-CL" sz="2400" dirty="0">
                <a:solidFill>
                  <a:schemeClr val="bg1"/>
                </a:solidFill>
                <a:latin typeface="Comic Sans MS" pitchFamily="66" charset="0"/>
              </a:rPr>
              <a:t>Liderazgo</a:t>
            </a:r>
          </a:p>
          <a:p>
            <a:pPr marL="342900" indent="-342900" eaLnBrk="1" hangingPunct="1">
              <a:buFont typeface="Wingdings" panose="05000000000000000000" pitchFamily="2" charset="2"/>
              <a:buChar char="Ø"/>
            </a:pPr>
            <a:r>
              <a:rPr lang="es-CL" altLang="es-CL" sz="2400" dirty="0">
                <a:solidFill>
                  <a:schemeClr val="bg1"/>
                </a:solidFill>
                <a:latin typeface="Comic Sans MS" pitchFamily="66" charset="0"/>
              </a:rPr>
              <a:t>Comunicación</a:t>
            </a:r>
          </a:p>
          <a:p>
            <a:pPr marL="342900" indent="-342900" eaLnBrk="1" hangingPunct="1">
              <a:buFont typeface="Wingdings" panose="05000000000000000000" pitchFamily="2" charset="2"/>
              <a:buChar char="Ø"/>
            </a:pPr>
            <a:r>
              <a:rPr lang="es-CL" altLang="es-CL" sz="2400" dirty="0">
                <a:solidFill>
                  <a:schemeClr val="bg1"/>
                </a:solidFill>
                <a:latin typeface="Comic Sans MS" pitchFamily="66" charset="0"/>
              </a:rPr>
              <a:t>Comportamiento </a:t>
            </a:r>
          </a:p>
        </p:txBody>
      </p:sp>
      <p:sp>
        <p:nvSpPr>
          <p:cNvPr id="6" name="5 Rectángulo redondeado"/>
          <p:cNvSpPr/>
          <p:nvPr/>
        </p:nvSpPr>
        <p:spPr>
          <a:xfrm>
            <a:off x="539750" y="4652963"/>
            <a:ext cx="1800225" cy="13684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L" b="1" dirty="0">
                <a:solidFill>
                  <a:schemeClr val="tx1"/>
                </a:solidFill>
              </a:rPr>
              <a:t>CONSIDERA ASPECTOS COMO</a:t>
            </a: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999" y="442913"/>
            <a:ext cx="2111373" cy="254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91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altLang="es-CL" sz="3200" b="1" dirty="0" smtClean="0">
                <a:solidFill>
                  <a:schemeClr val="bg1"/>
                </a:solidFill>
              </a:rPr>
              <a:t>Control</a:t>
            </a:r>
            <a:r>
              <a:rPr lang="es-CL" altLang="es-CL" dirty="0" smtClean="0">
                <a:solidFill>
                  <a:schemeClr val="bg1"/>
                </a:solidFill>
              </a:rPr>
              <a:t/>
            </a:r>
            <a:br>
              <a:rPr lang="es-CL" altLang="es-CL" dirty="0" smtClean="0">
                <a:solidFill>
                  <a:schemeClr val="bg1"/>
                </a:solidFill>
              </a:rPr>
            </a:br>
            <a:endParaRPr lang="es-CL" altLang="es-CL" dirty="0" smtClean="0">
              <a:solidFill>
                <a:schemeClr val="bg1"/>
              </a:solidFill>
            </a:endParaRPr>
          </a:p>
        </p:txBody>
      </p:sp>
      <p:sp>
        <p:nvSpPr>
          <p:cNvPr id="41987" name="2 Marcador de contenido"/>
          <p:cNvSpPr>
            <a:spLocks noGrp="1"/>
          </p:cNvSpPr>
          <p:nvPr>
            <p:ph idx="1"/>
          </p:nvPr>
        </p:nvSpPr>
        <p:spPr>
          <a:xfrm>
            <a:off x="255587" y="987427"/>
            <a:ext cx="5768975" cy="4092575"/>
          </a:xfrm>
        </p:spPr>
        <p:txBody>
          <a:bodyPr/>
          <a:lstStyle/>
          <a:p>
            <a:pPr algn="ctr"/>
            <a:r>
              <a:rPr lang="es-CL" altLang="es-CL" sz="2800" dirty="0" smtClean="0">
                <a:solidFill>
                  <a:schemeClr val="bg1"/>
                </a:solidFill>
              </a:rPr>
              <a:t>Es la función de medir  los resultados obtenidos comparándolos con los esperados y corregir el desempeño individual y organizacional con el fin de buscar una mejora continua.</a:t>
            </a:r>
          </a:p>
        </p:txBody>
      </p:sp>
      <p:sp>
        <p:nvSpPr>
          <p:cNvPr id="41988" name="3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B99B350-1991-4F99-86E3-BE71EC57835E}" type="slidenum">
              <a:rPr lang="es-CL" altLang="es-CL" smtClean="0">
                <a:solidFill>
                  <a:srgbClr val="FFFFFF"/>
                </a:solidFill>
              </a:rPr>
              <a:pPr eaLnBrk="1" hangingPunct="1"/>
              <a:t>33</a:t>
            </a:fld>
            <a:endParaRPr lang="es-CL" altLang="es-CL" smtClean="0">
              <a:solidFill>
                <a:srgbClr val="FFFFFF"/>
              </a:solidFill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539750" y="5080002"/>
            <a:ext cx="1800225" cy="13684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L" b="1" dirty="0">
                <a:solidFill>
                  <a:schemeClr val="tx1"/>
                </a:solidFill>
              </a:rPr>
              <a:t>CONSIDERA ASPECTOS COMO</a:t>
            </a:r>
          </a:p>
        </p:txBody>
      </p:sp>
      <p:sp>
        <p:nvSpPr>
          <p:cNvPr id="41990" name="8 CuadroTexto"/>
          <p:cNvSpPr txBox="1">
            <a:spLocks noChangeArrowheads="1"/>
          </p:cNvSpPr>
          <p:nvPr/>
        </p:nvSpPr>
        <p:spPr bwMode="auto">
          <a:xfrm>
            <a:off x="3140075" y="4919662"/>
            <a:ext cx="316865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11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711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711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711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711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711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711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711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711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342900" indent="-342900" algn="ctr" eaLnBrk="1" hangingPunct="1">
              <a:lnSpc>
                <a:spcPct val="90000"/>
              </a:lnSpc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es-CL" altLang="es-CL" sz="2000" b="1" dirty="0">
                <a:solidFill>
                  <a:schemeClr val="bg1"/>
                </a:solidFill>
                <a:latin typeface="Comic Sans MS" pitchFamily="66" charset="0"/>
              </a:rPr>
              <a:t>Normas</a:t>
            </a:r>
          </a:p>
          <a:p>
            <a:pPr marL="342900" indent="-342900" algn="ctr" eaLnBrk="1" hangingPunct="1">
              <a:lnSpc>
                <a:spcPct val="90000"/>
              </a:lnSpc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es-CL" altLang="es-CL" sz="2000" b="1" dirty="0">
                <a:solidFill>
                  <a:schemeClr val="bg1"/>
                </a:solidFill>
                <a:latin typeface="Comic Sans MS" pitchFamily="66" charset="0"/>
              </a:rPr>
              <a:t> Medidas</a:t>
            </a:r>
          </a:p>
          <a:p>
            <a:pPr marL="342900" indent="-342900" algn="ctr" eaLnBrk="1" hangingPunct="1">
              <a:lnSpc>
                <a:spcPct val="90000"/>
              </a:lnSpc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es-CL" altLang="es-CL" sz="2000" b="1" dirty="0">
                <a:solidFill>
                  <a:schemeClr val="bg1"/>
                </a:solidFill>
                <a:latin typeface="Comic Sans MS" pitchFamily="66" charset="0"/>
              </a:rPr>
              <a:t>Comparaciones</a:t>
            </a:r>
          </a:p>
          <a:p>
            <a:pPr marL="342900" indent="-342900" algn="ctr" eaLnBrk="1" hangingPunct="1">
              <a:lnSpc>
                <a:spcPct val="90000"/>
              </a:lnSpc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es-CL" altLang="es-CL" sz="2000" b="1" dirty="0">
                <a:solidFill>
                  <a:schemeClr val="bg1"/>
                </a:solidFill>
                <a:latin typeface="Comic Sans MS" pitchFamily="66" charset="0"/>
              </a:rPr>
              <a:t>Acción</a:t>
            </a:r>
          </a:p>
          <a:p>
            <a:pPr marL="342900" indent="-342900" eaLnBrk="1" hangingPunct="1">
              <a:buFont typeface="Wingdings" panose="05000000000000000000" pitchFamily="2" charset="2"/>
              <a:buChar char="Ø"/>
            </a:pPr>
            <a:endParaRPr lang="es-CL" altLang="es-CL" sz="2000" b="1" dirty="0">
              <a:solidFill>
                <a:schemeClr val="bg1"/>
              </a:solidFill>
            </a:endParaRP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725" y="401638"/>
            <a:ext cx="250825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639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z="2400" b="1" dirty="0" smtClean="0">
                <a:solidFill>
                  <a:schemeClr val="bg1"/>
                </a:solidFill>
              </a:rPr>
              <a:t>ADMINISTRACIÓN FINANCIERA</a:t>
            </a:r>
            <a:endParaRPr lang="es-CL" sz="2400" b="1" dirty="0">
              <a:solidFill>
                <a:schemeClr val="bg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s-CL" sz="2400" dirty="0">
                <a:solidFill>
                  <a:schemeClr val="bg1"/>
                </a:solidFill>
              </a:rPr>
              <a:t>La administración financiera, es el área de la administración que cuida de los recursos financieros de la empresa. </a:t>
            </a:r>
            <a:endParaRPr lang="es-CL" sz="2400" dirty="0" smtClean="0">
              <a:solidFill>
                <a:schemeClr val="bg1"/>
              </a:solidFill>
            </a:endParaRPr>
          </a:p>
          <a:p>
            <a:endParaRPr lang="es-CL" sz="2400" dirty="0" smtClean="0">
              <a:solidFill>
                <a:schemeClr val="bg1"/>
              </a:solidFill>
            </a:endParaRPr>
          </a:p>
          <a:p>
            <a:endParaRPr lang="es-CL" sz="2400" dirty="0">
              <a:solidFill>
                <a:schemeClr val="bg1"/>
              </a:solidFill>
            </a:endParaRPr>
          </a:p>
          <a:p>
            <a:endParaRPr lang="es-CL" sz="2400" dirty="0">
              <a:solidFill>
                <a:schemeClr val="bg1"/>
              </a:solidFill>
            </a:endParaRPr>
          </a:p>
          <a:p>
            <a:endParaRPr lang="es-CL" sz="2400" dirty="0" smtClean="0">
              <a:solidFill>
                <a:schemeClr val="bg1"/>
              </a:solidFill>
            </a:endParaRPr>
          </a:p>
          <a:p>
            <a:endParaRPr lang="es-CL" sz="2400" dirty="0">
              <a:solidFill>
                <a:schemeClr val="bg1"/>
              </a:solidFill>
            </a:endParaRPr>
          </a:p>
          <a:p>
            <a:pPr algn="ctr"/>
            <a:r>
              <a:rPr lang="es-CL" sz="2400" dirty="0" smtClean="0">
                <a:solidFill>
                  <a:schemeClr val="bg1"/>
                </a:solidFill>
              </a:rPr>
              <a:t>Esto </a:t>
            </a:r>
            <a:r>
              <a:rPr lang="es-CL" sz="2400" dirty="0">
                <a:solidFill>
                  <a:schemeClr val="bg1"/>
                </a:solidFill>
              </a:rPr>
              <a:t>significa que la administración financiera busca hacer que los recursos financieros sean lucrativos y líquidos al mismo tiempo.</a:t>
            </a:r>
          </a:p>
        </p:txBody>
      </p:sp>
      <p:sp>
        <p:nvSpPr>
          <p:cNvPr id="4" name="3 Rectángulo redondeado"/>
          <p:cNvSpPr/>
          <p:nvPr/>
        </p:nvSpPr>
        <p:spPr>
          <a:xfrm>
            <a:off x="533400" y="3341132"/>
            <a:ext cx="2260600" cy="762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 smtClean="0">
                <a:solidFill>
                  <a:schemeClr val="tx1"/>
                </a:solidFill>
              </a:rPr>
              <a:t>Se centra en:</a:t>
            </a:r>
            <a:endParaRPr lang="es-CL" sz="2000" b="1" dirty="0">
              <a:solidFill>
                <a:schemeClr val="tx1"/>
              </a:solidFill>
            </a:endParaRPr>
          </a:p>
        </p:txBody>
      </p:sp>
      <p:cxnSp>
        <p:nvCxnSpPr>
          <p:cNvPr id="6" name="5 Conector recto de flecha"/>
          <p:cNvCxnSpPr/>
          <p:nvPr/>
        </p:nvCxnSpPr>
        <p:spPr>
          <a:xfrm flipV="1">
            <a:off x="2794000" y="3278664"/>
            <a:ext cx="8890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Conector recto de flecha"/>
          <p:cNvCxnSpPr>
            <a:stCxn id="4" idx="3"/>
          </p:cNvCxnSpPr>
          <p:nvPr/>
        </p:nvCxnSpPr>
        <p:spPr>
          <a:xfrm>
            <a:off x="2794000" y="3722132"/>
            <a:ext cx="8890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CuadroTexto"/>
          <p:cNvSpPr txBox="1"/>
          <p:nvPr/>
        </p:nvSpPr>
        <p:spPr>
          <a:xfrm>
            <a:off x="3759200" y="3141077"/>
            <a:ext cx="279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 smtClean="0">
                <a:solidFill>
                  <a:schemeClr val="bg1"/>
                </a:solidFill>
                <a:latin typeface="+mn-lt"/>
              </a:rPr>
              <a:t>Rentabilidad</a:t>
            </a:r>
            <a:endParaRPr lang="es-CL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759200" y="4066064"/>
            <a:ext cx="238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+mn-lt"/>
              </a:rPr>
              <a:t>Liquidez</a:t>
            </a:r>
            <a:endParaRPr lang="es-CL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3078609"/>
            <a:ext cx="2273300" cy="1634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529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z="2400" b="1" dirty="0" smtClean="0">
                <a:solidFill>
                  <a:schemeClr val="bg1"/>
                </a:solidFill>
              </a:rPr>
              <a:t>FLUJO DE EFECTIVO</a:t>
            </a:r>
            <a:endParaRPr lang="es-CL" sz="2400" b="1" dirty="0">
              <a:solidFill>
                <a:schemeClr val="bg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s-CL" sz="2400" b="1" dirty="0" smtClean="0">
                <a:solidFill>
                  <a:schemeClr val="bg1"/>
                </a:solidFill>
              </a:rPr>
              <a:t>¿ TIENE EFECTIVO NECESARIO PARA PAGAR SUS DEUDAS?</a:t>
            </a:r>
            <a:endParaRPr lang="es-CL" sz="2400" b="1" dirty="0">
              <a:solidFill>
                <a:schemeClr val="bg1"/>
              </a:solidFill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838200" y="5105400"/>
            <a:ext cx="2438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 smtClean="0">
                <a:solidFill>
                  <a:schemeClr val="tx1"/>
                </a:solidFill>
              </a:rPr>
              <a:t>INGRESOS</a:t>
            </a:r>
            <a:endParaRPr lang="es-CL" sz="2400" b="1" dirty="0">
              <a:solidFill>
                <a:schemeClr val="tx1"/>
              </a:solidFill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5892800" y="5105400"/>
            <a:ext cx="24638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 smtClean="0">
                <a:solidFill>
                  <a:schemeClr val="tx1"/>
                </a:solidFill>
              </a:rPr>
              <a:t>EGRESOS</a:t>
            </a:r>
            <a:endParaRPr lang="es-CL" sz="2400" b="1" dirty="0">
              <a:solidFill>
                <a:schemeClr val="tx1"/>
              </a:solidFill>
            </a:endParaRPr>
          </a:p>
        </p:txBody>
      </p:sp>
      <p:sp>
        <p:nvSpPr>
          <p:cNvPr id="6" name="5 Menos"/>
          <p:cNvSpPr/>
          <p:nvPr/>
        </p:nvSpPr>
        <p:spPr>
          <a:xfrm>
            <a:off x="3987800" y="5105400"/>
            <a:ext cx="1168400" cy="533400"/>
          </a:xfrm>
          <a:prstGeom prst="mathMinu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743200"/>
            <a:ext cx="2847975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988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z="2400" b="1" dirty="0" smtClean="0">
                <a:solidFill>
                  <a:schemeClr val="bg1"/>
                </a:solidFill>
              </a:rPr>
              <a:t>ADMINISTRACIÓN COMERCIAL- MERCADOTECNIA</a:t>
            </a:r>
            <a:endParaRPr lang="es-CL" sz="2400" b="1" dirty="0">
              <a:solidFill>
                <a:schemeClr val="bg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1" y="2032000"/>
            <a:ext cx="4597400" cy="4094163"/>
          </a:xfrm>
        </p:spPr>
        <p:txBody>
          <a:bodyPr/>
          <a:lstStyle/>
          <a:p>
            <a:pPr marL="0" indent="0" algn="ctr">
              <a:buNone/>
            </a:pPr>
            <a:r>
              <a:rPr lang="es-CL" sz="2400" b="1" dirty="0" smtClean="0">
                <a:solidFill>
                  <a:schemeClr val="bg1"/>
                </a:solidFill>
              </a:rPr>
              <a:t>¿ QUÉ HARÁS PARA VENDER TU PRODUCTO?</a:t>
            </a:r>
            <a:endParaRPr lang="es-CL" sz="2400" b="1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769" y="1498600"/>
            <a:ext cx="346233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324485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4775200" y="4470400"/>
            <a:ext cx="40759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s-CL" sz="2400" b="1" dirty="0" smtClean="0">
                <a:solidFill>
                  <a:schemeClr val="bg1"/>
                </a:solidFill>
                <a:latin typeface="+mn-lt"/>
              </a:rPr>
              <a:t>Investigar el mercado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CL" sz="2400" b="1" dirty="0" smtClean="0">
                <a:solidFill>
                  <a:schemeClr val="bg1"/>
                </a:solidFill>
                <a:latin typeface="+mn-lt"/>
              </a:rPr>
              <a:t>Posicionar el producto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CL" sz="2400" b="1" dirty="0" smtClean="0">
                <a:solidFill>
                  <a:schemeClr val="bg1"/>
                </a:solidFill>
                <a:latin typeface="+mn-lt"/>
              </a:rPr>
              <a:t>Estrategias de Marketing</a:t>
            </a:r>
            <a:endParaRPr lang="es-CL" sz="24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0941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Elipse"/>
          <p:cNvSpPr/>
          <p:nvPr/>
        </p:nvSpPr>
        <p:spPr>
          <a:xfrm>
            <a:off x="863600" y="812800"/>
            <a:ext cx="2667000" cy="1371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 smtClean="0">
                <a:solidFill>
                  <a:schemeClr val="tx1"/>
                </a:solidFill>
              </a:rPr>
              <a:t>ESTRATEGIA</a:t>
            </a:r>
            <a:endParaRPr lang="es-CL" sz="2000" b="1" dirty="0">
              <a:solidFill>
                <a:schemeClr val="tx1"/>
              </a:solidFill>
            </a:endParaRPr>
          </a:p>
        </p:txBody>
      </p:sp>
      <p:sp>
        <p:nvSpPr>
          <p:cNvPr id="5" name="4 Elipse"/>
          <p:cNvSpPr/>
          <p:nvPr/>
        </p:nvSpPr>
        <p:spPr>
          <a:xfrm>
            <a:off x="927100" y="2971800"/>
            <a:ext cx="2717800" cy="1346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 smtClean="0">
                <a:solidFill>
                  <a:schemeClr val="tx1"/>
                </a:solidFill>
              </a:rPr>
              <a:t>PUBLICIDAD</a:t>
            </a:r>
            <a:endParaRPr lang="es-CL" sz="2000" b="1" dirty="0">
              <a:solidFill>
                <a:schemeClr val="tx1"/>
              </a:solidFill>
            </a:endParaRPr>
          </a:p>
        </p:txBody>
      </p:sp>
      <p:sp>
        <p:nvSpPr>
          <p:cNvPr id="6" name="5 Elipse"/>
          <p:cNvSpPr/>
          <p:nvPr/>
        </p:nvSpPr>
        <p:spPr>
          <a:xfrm>
            <a:off x="977900" y="5207000"/>
            <a:ext cx="2667000" cy="1193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 smtClean="0">
                <a:solidFill>
                  <a:schemeClr val="tx1"/>
                </a:solidFill>
              </a:rPr>
              <a:t>PROMOCIÓN</a:t>
            </a:r>
            <a:endParaRPr lang="es-CL" sz="2000" b="1" dirty="0">
              <a:solidFill>
                <a:schemeClr val="tx1"/>
              </a:solidFill>
            </a:endParaRPr>
          </a:p>
        </p:txBody>
      </p:sp>
      <p:pic>
        <p:nvPicPr>
          <p:cNvPr id="4098" name="Picture 2" descr="Resultado de imagen para marke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133600"/>
            <a:ext cx="4038599" cy="302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395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1069326" y="598088"/>
            <a:ext cx="3124200" cy="9024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dirty="0" smtClean="0">
                <a:solidFill>
                  <a:schemeClr val="tx1"/>
                </a:solidFill>
              </a:rPr>
              <a:t>¿ QUIÉN ES MI PÚBLICO OBJETIVO?</a:t>
            </a:r>
            <a:endParaRPr lang="es-CL" sz="2000" dirty="0">
              <a:solidFill>
                <a:schemeClr val="tx1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175" y="244475"/>
            <a:ext cx="238125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 redondeado"/>
          <p:cNvSpPr/>
          <p:nvPr/>
        </p:nvSpPr>
        <p:spPr>
          <a:xfrm>
            <a:off x="1069326" y="2438400"/>
            <a:ext cx="3124200" cy="990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dirty="0" smtClean="0">
                <a:solidFill>
                  <a:schemeClr val="tx1"/>
                </a:solidFill>
              </a:rPr>
              <a:t>¿ QUÉ BENEFICIO OFRECE MI PRODUCTO?</a:t>
            </a:r>
            <a:endParaRPr lang="es-CL" sz="2000" dirty="0">
              <a:solidFill>
                <a:schemeClr val="tx1"/>
              </a:solidFill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438400"/>
            <a:ext cx="2282825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 redondeado"/>
          <p:cNvSpPr/>
          <p:nvPr/>
        </p:nvSpPr>
        <p:spPr>
          <a:xfrm>
            <a:off x="1069326" y="4216400"/>
            <a:ext cx="3124200" cy="1219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 smtClean="0">
                <a:solidFill>
                  <a:schemeClr val="tx1"/>
                </a:solidFill>
              </a:rPr>
              <a:t>¿ QUÉ FORTALEZAS Y DEBILIDADES TENGO PARA VENDER ?</a:t>
            </a:r>
            <a:endParaRPr lang="es-CL" sz="2000" b="1" dirty="0">
              <a:solidFill>
                <a:schemeClr val="tx1"/>
              </a:solidFill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174" y="4216400"/>
            <a:ext cx="24415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936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5578943"/>
              </p:ext>
            </p:extLst>
          </p:nvPr>
        </p:nvGraphicFramePr>
        <p:xfrm>
          <a:off x="0" y="482600"/>
          <a:ext cx="9144000" cy="596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Rectángulo redondeado"/>
          <p:cNvSpPr/>
          <p:nvPr/>
        </p:nvSpPr>
        <p:spPr>
          <a:xfrm>
            <a:off x="6426200" y="5892800"/>
            <a:ext cx="2413000" cy="584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>
                <a:solidFill>
                  <a:schemeClr val="tx1"/>
                </a:solidFill>
              </a:rPr>
              <a:t>VIDEO 2</a:t>
            </a:r>
            <a:endParaRPr lang="es-CL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88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es-CL" sz="3200" b="1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s-CL" sz="3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EN ESTE ASPECTOS REVISAREMOS</a:t>
            </a:r>
            <a:endParaRPr lang="es-CL" sz="3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CL" sz="2000" dirty="0">
                <a:solidFill>
                  <a:schemeClr val="bg1"/>
                </a:solidFill>
              </a:rPr>
              <a:t>1.- FORTALECE TU </a:t>
            </a:r>
            <a:r>
              <a:rPr lang="es-CL" sz="2000" dirty="0" smtClean="0">
                <a:solidFill>
                  <a:schemeClr val="bg1"/>
                </a:solidFill>
              </a:rPr>
              <a:t>MUNDO  EMOCIONAL</a:t>
            </a:r>
          </a:p>
          <a:p>
            <a:pPr marL="0" indent="0">
              <a:buNone/>
            </a:pPr>
            <a:r>
              <a:rPr lang="es-CL" sz="2000" dirty="0">
                <a:solidFill>
                  <a:srgbClr val="FFFFFF"/>
                </a:solidFill>
                <a:latin typeface="Comic Sans MS" panose="030F0702030302020204" pitchFamily="66" charset="0"/>
                <a:ea typeface="+mj-ea"/>
                <a:cs typeface="+mj-cs"/>
              </a:rPr>
              <a:t>2.- DEFINE QUÉ ES LO QUE </a:t>
            </a:r>
            <a:r>
              <a:rPr lang="es-CL" sz="2000" dirty="0" smtClean="0">
                <a:solidFill>
                  <a:srgbClr val="FFFFFF"/>
                </a:solidFill>
                <a:latin typeface="Comic Sans MS" panose="030F0702030302020204" pitchFamily="66" charset="0"/>
                <a:ea typeface="+mj-ea"/>
                <a:cs typeface="+mj-cs"/>
              </a:rPr>
              <a:t>QUIERES</a:t>
            </a:r>
          </a:p>
          <a:p>
            <a:pPr marL="0" lvl="0" indent="0">
              <a:buNone/>
            </a:pPr>
            <a:r>
              <a:rPr lang="es-CL" sz="2000" dirty="0">
                <a:solidFill>
                  <a:srgbClr val="FFFFFF"/>
                </a:solidFill>
                <a:latin typeface="Comic Sans MS" panose="030F0702030302020204" pitchFamily="66" charset="0"/>
              </a:rPr>
              <a:t>3.- TOMAR </a:t>
            </a:r>
            <a:r>
              <a:rPr lang="es-CL" sz="2000" dirty="0" smtClean="0">
                <a:solidFill>
                  <a:srgbClr val="FFFFFF"/>
                </a:solidFill>
                <a:latin typeface="Comic Sans MS" panose="030F0702030302020204" pitchFamily="66" charset="0"/>
              </a:rPr>
              <a:t>DECISIONES</a:t>
            </a:r>
          </a:p>
          <a:p>
            <a:pPr marL="0" lvl="0" indent="0">
              <a:buNone/>
            </a:pPr>
            <a:r>
              <a:rPr lang="es-CL" sz="2000" dirty="0">
                <a:solidFill>
                  <a:srgbClr val="FFFFFF"/>
                </a:solidFill>
                <a:latin typeface="Comic Sans MS" panose="030F0702030302020204" pitchFamily="66" charset="0"/>
                <a:ea typeface="+mj-ea"/>
                <a:cs typeface="+mj-cs"/>
              </a:rPr>
              <a:t>4.- HACER UN FUERTE </a:t>
            </a:r>
            <a:r>
              <a:rPr lang="es-CL" sz="2000" dirty="0" smtClean="0">
                <a:solidFill>
                  <a:srgbClr val="FFFFFF"/>
                </a:solidFill>
                <a:latin typeface="Comic Sans MS" panose="030F0702030302020204" pitchFamily="66" charset="0"/>
                <a:ea typeface="+mj-ea"/>
                <a:cs typeface="+mj-cs"/>
              </a:rPr>
              <a:t>COMPROMISO</a:t>
            </a:r>
          </a:p>
          <a:p>
            <a:pPr marL="0" lvl="0" indent="0">
              <a:buNone/>
            </a:pPr>
            <a:r>
              <a:rPr lang="es-CL" sz="2000" b="1" dirty="0">
                <a:solidFill>
                  <a:srgbClr val="FFFFFF"/>
                </a:solidFill>
                <a:latin typeface="Comic Sans MS" panose="030F0702030302020204" pitchFamily="66" charset="0"/>
                <a:ea typeface="+mj-ea"/>
                <a:cs typeface="+mj-cs"/>
              </a:rPr>
              <a:t>5.- </a:t>
            </a:r>
            <a:r>
              <a:rPr lang="es-CL" sz="2000" b="1" dirty="0" smtClean="0">
                <a:solidFill>
                  <a:srgbClr val="FFFFFF"/>
                </a:solidFill>
                <a:latin typeface="Comic Sans MS" panose="030F0702030302020204" pitchFamily="66" charset="0"/>
                <a:ea typeface="+mj-ea"/>
                <a:cs typeface="+mj-cs"/>
              </a:rPr>
              <a:t>INSTRÚYETE</a:t>
            </a:r>
          </a:p>
          <a:p>
            <a:pPr marL="0" lvl="0" indent="0">
              <a:buNone/>
            </a:pPr>
            <a:r>
              <a:rPr lang="es-CL" sz="2000" dirty="0">
                <a:solidFill>
                  <a:srgbClr val="FFFFFF"/>
                </a:solidFill>
                <a:latin typeface="Comic Sans MS" panose="030F0702030302020204" pitchFamily="66" charset="0"/>
                <a:ea typeface="+mj-ea"/>
                <a:cs typeface="+mj-cs"/>
              </a:rPr>
              <a:t>6.- REÚNETE CON PERSONAS EMPRENDEDORAS Y QUE QUIERAN EMPRENDER</a:t>
            </a:r>
            <a:br>
              <a:rPr lang="es-CL" sz="2000" dirty="0">
                <a:solidFill>
                  <a:srgbClr val="FFFFFF"/>
                </a:solidFill>
                <a:latin typeface="Comic Sans MS" panose="030F0702030302020204" pitchFamily="66" charset="0"/>
                <a:ea typeface="+mj-ea"/>
                <a:cs typeface="+mj-cs"/>
              </a:rPr>
            </a:br>
            <a:r>
              <a:rPr lang="es-CL" sz="2000" dirty="0">
                <a:solidFill>
                  <a:srgbClr val="FFFFFF"/>
                </a:solidFill>
                <a:latin typeface="Comic Sans MS" panose="030F0702030302020204" pitchFamily="66" charset="0"/>
                <a:ea typeface="+mj-ea"/>
                <a:cs typeface="+mj-cs"/>
              </a:rPr>
              <a:t/>
            </a:r>
            <a:br>
              <a:rPr lang="es-CL" sz="2000" dirty="0">
                <a:solidFill>
                  <a:srgbClr val="FFFFFF"/>
                </a:solidFill>
                <a:latin typeface="Comic Sans MS" panose="030F0702030302020204" pitchFamily="66" charset="0"/>
                <a:ea typeface="+mj-ea"/>
                <a:cs typeface="+mj-cs"/>
              </a:rPr>
            </a:br>
            <a:r>
              <a:rPr lang="es-CL" sz="2000" dirty="0">
                <a:solidFill>
                  <a:srgbClr val="000000"/>
                </a:solidFill>
                <a:ea typeface="+mj-ea"/>
                <a:cs typeface="+mj-cs"/>
              </a:rPr>
              <a:t/>
            </a:r>
            <a:br>
              <a:rPr lang="es-CL" sz="2000" dirty="0">
                <a:solidFill>
                  <a:srgbClr val="000000"/>
                </a:solidFill>
                <a:ea typeface="+mj-ea"/>
                <a:cs typeface="+mj-cs"/>
              </a:rPr>
            </a:br>
            <a:endParaRPr lang="es-CL" sz="2000" dirty="0">
              <a:solidFill>
                <a:srgbClr val="FFFFFF"/>
              </a:solidFill>
              <a:latin typeface="Comic Sans MS" panose="030F0702030302020204" pitchFamily="66" charset="0"/>
            </a:endParaRPr>
          </a:p>
          <a:p>
            <a:pPr lvl="0" algn="ctr"/>
            <a:endParaRPr lang="es-CL" sz="2000" dirty="0">
              <a:solidFill>
                <a:srgbClr val="FFFFFF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CL" sz="2000" dirty="0">
                <a:solidFill>
                  <a:srgbClr val="FFFFFF"/>
                </a:solidFill>
                <a:latin typeface="Comic Sans MS" panose="030F0702030302020204" pitchFamily="66" charset="0"/>
                <a:ea typeface="+mj-ea"/>
                <a:cs typeface="+mj-cs"/>
              </a:rPr>
              <a:t/>
            </a:r>
            <a:br>
              <a:rPr lang="es-CL" sz="2000" dirty="0">
                <a:solidFill>
                  <a:srgbClr val="FFFFFF"/>
                </a:solidFill>
                <a:latin typeface="Comic Sans MS" panose="030F0702030302020204" pitchFamily="66" charset="0"/>
                <a:ea typeface="+mj-ea"/>
                <a:cs typeface="+mj-cs"/>
              </a:rPr>
            </a:br>
            <a:endParaRPr lang="es-CL" sz="2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CL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115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z="2800" b="1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LOS INVITO A HACER SUS SUEÑOS REALIDAD</a:t>
            </a:r>
            <a:endParaRPr lang="es-CL" sz="2800" b="1" i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CL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es-CL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s-CL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VIDEO 1</a:t>
            </a:r>
            <a:endParaRPr lang="es-CL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38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z="3200" b="1" dirty="0" smtClean="0">
                <a:solidFill>
                  <a:schemeClr val="bg1"/>
                </a:solidFill>
              </a:rPr>
              <a:t>¿ CÓMO EMPRENDO DESDE CERO ?</a:t>
            </a:r>
            <a:endParaRPr lang="es-CL" sz="3200" b="1" dirty="0">
              <a:solidFill>
                <a:schemeClr val="bg1"/>
              </a:solidFill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1524000" y="1727200"/>
            <a:ext cx="6172200" cy="914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800" b="1" dirty="0">
                <a:solidFill>
                  <a:schemeClr val="tx1"/>
                </a:solidFill>
              </a:rPr>
              <a:t>A</a:t>
            </a:r>
            <a:r>
              <a:rPr lang="es-CL" sz="2800" b="1" dirty="0" smtClean="0">
                <a:solidFill>
                  <a:schemeClr val="tx1"/>
                </a:solidFill>
              </a:rPr>
              <a:t>.- LA IDEA DE NEGOCIO</a:t>
            </a:r>
            <a:endParaRPr lang="es-CL" sz="2800" b="1" dirty="0">
              <a:solidFill>
                <a:schemeClr val="tx1"/>
              </a:solidFill>
            </a:endParaRPr>
          </a:p>
        </p:txBody>
      </p:sp>
      <p:sp>
        <p:nvSpPr>
          <p:cNvPr id="7" name="6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b="1" dirty="0" smtClean="0">
              <a:solidFill>
                <a:srgbClr val="FFFFFF"/>
              </a:solidFill>
              <a:ea typeface="+mj-ea"/>
              <a:cs typeface="+mj-cs"/>
            </a:endParaRPr>
          </a:p>
          <a:p>
            <a:endParaRPr lang="es-CL" b="1" dirty="0">
              <a:solidFill>
                <a:srgbClr val="FFFFFF"/>
              </a:solidFill>
              <a:ea typeface="+mj-ea"/>
              <a:cs typeface="+mj-cs"/>
            </a:endParaRPr>
          </a:p>
          <a:p>
            <a:endParaRPr lang="es-CL" b="1" dirty="0" smtClean="0">
              <a:solidFill>
                <a:srgbClr val="FFFFFF"/>
              </a:solidFill>
              <a:ea typeface="+mj-ea"/>
              <a:cs typeface="+mj-cs"/>
            </a:endParaRPr>
          </a:p>
          <a:p>
            <a:pPr marL="0" indent="0">
              <a:buNone/>
            </a:pPr>
            <a:endParaRPr lang="es-CL" sz="2400" b="1" dirty="0" smtClean="0">
              <a:solidFill>
                <a:srgbClr val="FFFFFF"/>
              </a:solidFill>
              <a:ea typeface="+mj-ea"/>
              <a:cs typeface="+mj-cs"/>
            </a:endParaRPr>
          </a:p>
          <a:p>
            <a:r>
              <a:rPr lang="es-CL" sz="2400" b="1" dirty="0" smtClean="0">
                <a:solidFill>
                  <a:srgbClr val="FFFFFF"/>
                </a:solidFill>
                <a:ea typeface="+mj-ea"/>
                <a:cs typeface="+mj-cs"/>
              </a:rPr>
              <a:t>EJERCICIO </a:t>
            </a:r>
            <a:r>
              <a:rPr lang="es-CL" sz="2400" b="1" dirty="0">
                <a:solidFill>
                  <a:srgbClr val="FFFFFF"/>
                </a:solidFill>
                <a:ea typeface="+mj-ea"/>
                <a:cs typeface="+mj-cs"/>
              </a:rPr>
              <a:t>PRÁCTICO</a:t>
            </a:r>
            <a:endParaRPr lang="es-CL" sz="2400" dirty="0"/>
          </a:p>
        </p:txBody>
      </p:sp>
    </p:spTree>
    <p:extLst>
      <p:ext uri="{BB962C8B-B14F-4D97-AF65-F5344CB8AC3E}">
        <p14:creationId xmlns:p14="http://schemas.microsoft.com/office/powerpoint/2010/main" val="375541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834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1295400" y="330200"/>
            <a:ext cx="6832600" cy="1016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 smtClean="0">
                <a:solidFill>
                  <a:schemeClr val="tx1"/>
                </a:solidFill>
              </a:rPr>
              <a:t>B) INVESTIGACIÓN DE MERCADO Y BENCHMARKING</a:t>
            </a:r>
            <a:endParaRPr lang="es-CL" sz="2400" b="1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2919413"/>
            <a:ext cx="7669213" cy="238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809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803400"/>
            <a:ext cx="8229600" cy="3530600"/>
          </a:xfrm>
        </p:spPr>
        <p:txBody>
          <a:bodyPr/>
          <a:lstStyle/>
          <a:p>
            <a:pPr algn="ctr"/>
            <a:r>
              <a:rPr lang="es-CL" dirty="0">
                <a:solidFill>
                  <a:schemeClr val="bg1"/>
                </a:solidFill>
              </a:rPr>
              <a:t>Es una persona con posibilidades de innovar, o sea con la capacidad de generar bienes y servicios de una forma creativa, metódica, ética, responsable y efectiva.</a:t>
            </a:r>
          </a:p>
          <a:p>
            <a:pPr algn="ctr"/>
            <a:endParaRPr lang="es-CL" dirty="0">
              <a:solidFill>
                <a:schemeClr val="bg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806157"/>
            <a:ext cx="4648200" cy="196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 redondeado"/>
          <p:cNvSpPr/>
          <p:nvPr/>
        </p:nvSpPr>
        <p:spPr>
          <a:xfrm>
            <a:off x="1562100" y="330200"/>
            <a:ext cx="6096000" cy="1092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 smtClean="0">
                <a:solidFill>
                  <a:schemeClr val="tx1"/>
                </a:solidFill>
              </a:rPr>
              <a:t>C) EL EMPRENDEDOR</a:t>
            </a:r>
            <a:endParaRPr lang="es-CL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12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theme/theme1.xml><?xml version="1.0" encoding="utf-8"?>
<a:theme xmlns:a="http://schemas.openxmlformats.org/drawingml/2006/main" name="Diapositiva con imagen de planta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ersonalizado 1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3111</TotalTime>
  <Words>1362</Words>
  <Application>Microsoft Office PowerPoint</Application>
  <PresentationFormat>Presentación en pantalla (4:3)</PresentationFormat>
  <Paragraphs>278</Paragraphs>
  <Slides>39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0" baseType="lpstr">
      <vt:lpstr>Diapositiva con imagen de planta</vt:lpstr>
      <vt:lpstr>Presentación de PowerPoint</vt:lpstr>
      <vt:lpstr>INTRODUCCIÓN</vt:lpstr>
      <vt:lpstr>Presentación de PowerPoint</vt:lpstr>
      <vt:lpstr> EN ESTE ASPECTOS REVISAREMOS</vt:lpstr>
      <vt:lpstr>LOS INVITO A HACER SUS SUEÑOS REALIDAD</vt:lpstr>
      <vt:lpstr>¿ CÓMO EMPRENDO DESDE CERO ?</vt:lpstr>
      <vt:lpstr>Presentación de PowerPoint</vt:lpstr>
      <vt:lpstr>Presentación de PowerPoint</vt:lpstr>
      <vt:lpstr>Presentación de PowerPoint</vt:lpstr>
      <vt:lpstr>Presentación de PowerPoint</vt:lpstr>
      <vt:lpstr>CARACTERISTICAS DEL EMPRENDEDOR</vt:lpstr>
      <vt:lpstr>CONOZCAMOS ALGUNOS CASOS</vt:lpstr>
      <vt:lpstr>Presentación de PowerPoint</vt:lpstr>
      <vt:lpstr>Presentación de PowerPoint</vt:lpstr>
      <vt:lpstr>1.- ANTES DE INICIAR LA EMPRESA</vt:lpstr>
      <vt:lpstr>¿ QUÉ ES EL PLAN DE NEGOCIOS ? </vt:lpstr>
      <vt:lpstr>Presentación de PowerPoint</vt:lpstr>
      <vt:lpstr>ANTES DE QUE INICIEMOS CUALQUIER TRÁMITE SE RECOMIENDA</vt:lpstr>
      <vt:lpstr> 2.- FORMALIZAR EL EMPRENDIMIENTO</vt:lpstr>
      <vt:lpstr>¿ QUÉ TIPO DE EMPRESA DEBO CONSTITUIR? </vt:lpstr>
      <vt:lpstr>TE DECIDISTE POR EMPRESA INDIVIDUAL</vt:lpstr>
      <vt:lpstr>TE DECIDISTE POR EMPRESA FAMILIAR</vt:lpstr>
      <vt:lpstr>Se requiere de autorizaciones especiales en ciertos casos</vt:lpstr>
      <vt:lpstr>TE DECIDISTE POR UNA EIRL O SOCIEDAD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Planeación</vt:lpstr>
      <vt:lpstr>Organización </vt:lpstr>
      <vt:lpstr>Dirección </vt:lpstr>
      <vt:lpstr>Control </vt:lpstr>
      <vt:lpstr>ADMINISTRACIÓN FINANCIERA</vt:lpstr>
      <vt:lpstr>FLUJO DE EFECTIVO</vt:lpstr>
      <vt:lpstr>ADMINISTRACIÓN COMERCIAL- MERCADOTECNIA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Rossy</dc:creator>
  <cp:lastModifiedBy>Rossy</cp:lastModifiedBy>
  <cp:revision>78</cp:revision>
  <dcterms:created xsi:type="dcterms:W3CDTF">2014-10-29T16:02:35Z</dcterms:created>
  <dcterms:modified xsi:type="dcterms:W3CDTF">2016-11-09T17:44:57Z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TC011800021033</vt:lpwstr>
  </property>
</Properties>
</file>