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330" r:id="rId2"/>
    <p:sldId id="793" r:id="rId3"/>
    <p:sldId id="794" r:id="rId4"/>
    <p:sldId id="779" r:id="rId5"/>
    <p:sldId id="786" r:id="rId6"/>
    <p:sldId id="787" r:id="rId7"/>
    <p:sldId id="788" r:id="rId8"/>
    <p:sldId id="789" r:id="rId9"/>
    <p:sldId id="792" r:id="rId10"/>
    <p:sldId id="790" r:id="rId11"/>
    <p:sldId id="791" r:id="rId12"/>
    <p:sldId id="795" r:id="rId13"/>
    <p:sldId id="390" r:id="rId14"/>
    <p:sldId id="391" r:id="rId15"/>
    <p:sldId id="633" r:id="rId16"/>
    <p:sldId id="745" r:id="rId17"/>
    <p:sldId id="631" r:id="rId18"/>
    <p:sldId id="635" r:id="rId19"/>
    <p:sldId id="636" r:id="rId20"/>
    <p:sldId id="393" r:id="rId21"/>
    <p:sldId id="394" r:id="rId22"/>
    <p:sldId id="634" r:id="rId23"/>
    <p:sldId id="630" r:id="rId24"/>
    <p:sldId id="395" r:id="rId25"/>
    <p:sldId id="398" r:id="rId26"/>
    <p:sldId id="399" r:id="rId27"/>
    <p:sldId id="400" r:id="rId28"/>
    <p:sldId id="401" r:id="rId29"/>
    <p:sldId id="451" r:id="rId30"/>
    <p:sldId id="452" r:id="rId31"/>
    <p:sldId id="747" r:id="rId32"/>
    <p:sldId id="748" r:id="rId33"/>
    <p:sldId id="749" r:id="rId34"/>
    <p:sldId id="750" r:id="rId35"/>
    <p:sldId id="751" r:id="rId36"/>
    <p:sldId id="796" r:id="rId37"/>
    <p:sldId id="797" r:id="rId38"/>
    <p:sldId id="798" r:id="rId39"/>
    <p:sldId id="800" r:id="rId40"/>
    <p:sldId id="801" r:id="rId41"/>
    <p:sldId id="759" r:id="rId42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A554A"/>
    <a:srgbClr val="65D1D1"/>
    <a:srgbClr val="CCCCFF"/>
    <a:srgbClr val="FF9933"/>
    <a:srgbClr val="333333"/>
    <a:srgbClr val="6699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737" autoAdjust="0"/>
  </p:normalViewPr>
  <p:slideViewPr>
    <p:cSldViewPr>
      <p:cViewPr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B93969C4-D56D-4C01-806B-6FA7DFB03E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737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MS PGothic"/>
            </a:endParaRPr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0D26F-77DA-4D3B-8D22-57A17AFC89CD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1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DC072-E6A6-4F63-A4A4-D5E1D50AE808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25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846AB-4DEC-48D2-A2E6-B04365277C46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27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73747-3572-4D8E-885C-2E2E2087BF2F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28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30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31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32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33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34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35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36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04591-499E-4FA2-B794-E580E0E0A778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13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37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38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39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40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DC-FE5E-4393-A930-FA40BFE405D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41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05A0E-28D0-4870-A6C3-8D4771C44D0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14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CBC25-9447-4D93-ADE2-F81BA4507C0F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15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49A3-CFB1-4E8E-A529-B79A82777594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16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A3F6B-0D92-4D92-A1D8-F67B8721E998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20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070EB-3245-4180-AF9B-16C7A74E7FFC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21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F89FA-5590-4061-87FB-447744FA7131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23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0CD16-E5D0-40EC-A9D5-05C6E4AE9824}" type="slidenum">
              <a:rPr lang="es-ES" smtClean="0">
                <a:latin typeface="Arial" pitchFamily="34" charset="0"/>
                <a:ea typeface="MS PGothic"/>
                <a:cs typeface="MS PGothic"/>
              </a:rPr>
              <a:pPr/>
              <a:t>24</a:t>
            </a:fld>
            <a:endParaRPr lang="es-ES" smtClean="0">
              <a:latin typeface="Arial" pitchFamily="34" charset="0"/>
              <a:ea typeface="MS PGothic"/>
              <a:cs typeface="MS PGothic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-76200" y="-68263"/>
            <a:ext cx="9448800" cy="7097713"/>
            <a:chOff x="-48" y="-43"/>
            <a:chExt cx="5952" cy="4471"/>
          </a:xfrm>
        </p:grpSpPr>
        <p:pic>
          <p:nvPicPr>
            <p:cNvPr id="1028" name="Picture 7" descr="PLANTILLA-1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48" y="-43"/>
              <a:ext cx="5952" cy="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Rectangle 9"/>
            <p:cNvSpPr>
              <a:spLocks noChangeArrowheads="1"/>
            </p:cNvSpPr>
            <p:nvPr userDrawn="1"/>
          </p:nvSpPr>
          <p:spPr bwMode="auto">
            <a:xfrm>
              <a:off x="0" y="288"/>
              <a:ext cx="1488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8"/>
          <a:srcRect r="55190"/>
          <a:stretch>
            <a:fillRect/>
          </a:stretch>
        </p:blipFill>
        <p:spPr bwMode="auto">
          <a:xfrm>
            <a:off x="0" y="6230938"/>
            <a:ext cx="17526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642910" y="2143116"/>
            <a:ext cx="7848600" cy="19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C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“La Empresa Turística en el Siglo XXI: Desafíos y Oportunidades para la estrategia de Marketing”.</a:t>
            </a:r>
          </a:p>
          <a:p>
            <a:pPr algn="ctr">
              <a:spcBef>
                <a:spcPct val="20000"/>
              </a:spcBef>
            </a:pPr>
            <a:endParaRPr lang="es-ES" b="1" dirty="0" smtClean="0"/>
          </a:p>
          <a:p>
            <a:pPr algn="ctr">
              <a:spcBef>
                <a:spcPct val="20000"/>
              </a:spcBef>
            </a:pPr>
            <a:r>
              <a:rPr lang="es-ES" sz="2000" b="1" dirty="0" smtClean="0">
                <a:latin typeface="Calibri" pitchFamily="34" charset="0"/>
              </a:rPr>
              <a:t>Seminario “Marketing Digital Turístico, Tu Empresa en la Web”</a:t>
            </a:r>
            <a:endParaRPr lang="es-ES" sz="2000" b="1" dirty="0">
              <a:latin typeface="Calibri" pitchFamily="34" charset="0"/>
            </a:endParaRPr>
          </a:p>
          <a:p>
            <a:pPr algn="ctr"/>
            <a:endParaRPr lang="es-CO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000496" y="4500570"/>
            <a:ext cx="5143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i="1" dirty="0" smtClean="0">
                <a:latin typeface="Calibri" pitchFamily="34" charset="0"/>
              </a:rPr>
              <a:t>Prof. Guillermo Nova Castillo</a:t>
            </a:r>
          </a:p>
          <a:p>
            <a:pPr algn="r"/>
            <a:r>
              <a:rPr lang="es-ES" sz="1400" dirty="0" smtClean="0">
                <a:latin typeface="Calibri" pitchFamily="34" charset="0"/>
              </a:rPr>
              <a:t>Administrador de Empresas de Turismo</a:t>
            </a:r>
          </a:p>
          <a:p>
            <a:pPr algn="r"/>
            <a:r>
              <a:rPr lang="es-ES" sz="1400" dirty="0" err="1" smtClean="0">
                <a:latin typeface="Calibri" pitchFamily="34" charset="0"/>
              </a:rPr>
              <a:t>Master</a:t>
            </a:r>
            <a:r>
              <a:rPr lang="es-ES" sz="1400" dirty="0" smtClean="0">
                <a:latin typeface="Calibri" pitchFamily="34" charset="0"/>
              </a:rPr>
              <a:t> Internacional en Turismo y Hostelería</a:t>
            </a:r>
          </a:p>
          <a:p>
            <a:pPr algn="r"/>
            <a:r>
              <a:rPr lang="es-ES" sz="1400" dirty="0" smtClean="0">
                <a:latin typeface="Calibri" pitchFamily="34" charset="0"/>
              </a:rPr>
              <a:t>Doctor  © en Marketing Turístico</a:t>
            </a:r>
          </a:p>
          <a:p>
            <a:pPr algn="r"/>
            <a:r>
              <a:rPr lang="es-ES" sz="1400" dirty="0" smtClean="0">
                <a:latin typeface="Calibri" pitchFamily="34" charset="0"/>
              </a:rPr>
              <a:t>Académico Instituto de Turismo – Universidad Austral de Chile</a:t>
            </a:r>
            <a:endParaRPr lang="es-CL" sz="1400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635795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latin typeface="Calibri" pitchFamily="34" charset="0"/>
              </a:rPr>
              <a:t>Puerto Varas, 24 de Septiembre de 2015</a:t>
            </a:r>
            <a:endParaRPr lang="es-CL" sz="1800" b="1" dirty="0">
              <a:latin typeface="Calibri" pitchFamily="34" charset="0"/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70" y="268601"/>
            <a:ext cx="2071670" cy="116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929454" cy="1582726"/>
          </a:xfrm>
        </p:spPr>
        <p:txBody>
          <a:bodyPr/>
          <a:lstStyle/>
          <a:p>
            <a:r>
              <a:rPr lang="es-ES" sz="3000" b="1" dirty="0" smtClean="0">
                <a:latin typeface="Calibri" pitchFamily="34" charset="0"/>
              </a:rPr>
              <a:t>Evolución de Llegadas Internacionales a Chile por Mercado de Origen  Ene-</a:t>
            </a:r>
            <a:r>
              <a:rPr lang="es-ES" sz="3000" b="1" dirty="0" err="1" smtClean="0">
                <a:latin typeface="Calibri" pitchFamily="34" charset="0"/>
              </a:rPr>
              <a:t>Dic</a:t>
            </a:r>
            <a:r>
              <a:rPr lang="es-ES" sz="3000" b="1" dirty="0" smtClean="0">
                <a:latin typeface="Calibri" pitchFamily="34" charset="0"/>
              </a:rPr>
              <a:t> 2013 v/s 2012 (en miles)</a:t>
            </a:r>
            <a:endParaRPr lang="es-CL" sz="3000" b="1" dirty="0">
              <a:latin typeface="Calibri" pitchFamily="34" charset="0"/>
            </a:endParaRPr>
          </a:p>
        </p:txBody>
      </p:sp>
      <p:pic>
        <p:nvPicPr>
          <p:cNvPr id="97282" name="Picture 2" descr="http://www.fedetur.org/barometros/brt14/images/GRAFICO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357430"/>
            <a:ext cx="6895121" cy="35719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929454" cy="796908"/>
          </a:xfrm>
        </p:spPr>
        <p:txBody>
          <a:bodyPr/>
          <a:lstStyle/>
          <a:p>
            <a:r>
              <a:rPr lang="es-ES" sz="3200" b="1" dirty="0" smtClean="0">
                <a:latin typeface="Calibri" pitchFamily="34" charset="0"/>
              </a:rPr>
              <a:t>Región de Los Lagos – Situación actual</a:t>
            </a:r>
            <a:endParaRPr lang="es-CL" sz="3200" b="1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/>
          <a:lstStyle/>
          <a:p>
            <a:pPr algn="just"/>
            <a:r>
              <a:rPr lang="es-ES" sz="2000" dirty="0" smtClean="0">
                <a:latin typeface="Calibri" pitchFamily="34" charset="0"/>
              </a:rPr>
              <a:t>En 2013 ocupó el cuarto lugar a nivel nacional en número de llegadas de pasajeros extranjeros a establecimiento de alojamiento turístico (cerca de 150.000 llegadas).</a:t>
            </a:r>
          </a:p>
          <a:p>
            <a:pPr algn="just">
              <a:buNone/>
            </a:pPr>
            <a:endParaRPr lang="es-ES" sz="2000" dirty="0" smtClean="0">
              <a:latin typeface="Calibri" pitchFamily="34" charset="0"/>
            </a:endParaRPr>
          </a:p>
          <a:p>
            <a:pPr algn="just"/>
            <a:r>
              <a:rPr lang="es-ES" sz="2000" dirty="0" smtClean="0">
                <a:latin typeface="Calibri" pitchFamily="34" charset="0"/>
              </a:rPr>
              <a:t>En cuanto al número de pernoctaciones, ocupó el quinto lugar con un total de 233.000 para el año 2013.</a:t>
            </a:r>
          </a:p>
          <a:p>
            <a:pPr algn="just"/>
            <a:endParaRPr lang="es-ES" sz="2000" dirty="0" smtClean="0">
              <a:latin typeface="Calibri" pitchFamily="34" charset="0"/>
            </a:endParaRPr>
          </a:p>
          <a:p>
            <a:pPr algn="just"/>
            <a:r>
              <a:rPr lang="es-ES" sz="2000" dirty="0" smtClean="0">
                <a:latin typeface="Calibri" pitchFamily="34" charset="0"/>
              </a:rPr>
              <a:t>Ocupa el tercer lugar a nivel nacional en cuanto al número de visitantes extranjeros al SNASPE</a:t>
            </a:r>
          </a:p>
          <a:p>
            <a:pPr algn="just"/>
            <a:endParaRPr lang="es-ES" sz="2000" dirty="0" smtClean="0">
              <a:latin typeface="Calibri" pitchFamily="34" charset="0"/>
            </a:endParaRPr>
          </a:p>
          <a:p>
            <a:pPr algn="just"/>
            <a:r>
              <a:rPr lang="es-ES" sz="2000" dirty="0" smtClean="0">
                <a:latin typeface="Calibri" pitchFamily="34" charset="0"/>
              </a:rPr>
              <a:t>En cuanto al número de llegadas de pasajeros chilenos a establecimientos de alojamiento turístico, ocupó el quinto lugar en 2013 con casi 390.000 llegadas.</a:t>
            </a:r>
            <a:endParaRPr lang="es-CL" sz="2000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6929454" cy="796908"/>
          </a:xfrm>
        </p:spPr>
        <p:txBody>
          <a:bodyPr/>
          <a:lstStyle/>
          <a:p>
            <a:r>
              <a:rPr lang="es-ES" sz="3200" b="1" dirty="0" smtClean="0">
                <a:latin typeface="Calibri" pitchFamily="34" charset="0"/>
              </a:rPr>
              <a:t>Región de Los Lagos – Situación actual</a:t>
            </a:r>
            <a:endParaRPr lang="es-CL" sz="3200" b="1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algn="just"/>
            <a:r>
              <a:rPr lang="es-ES" sz="2400" dirty="0" smtClean="0">
                <a:latin typeface="Calibri" pitchFamily="34" charset="0"/>
              </a:rPr>
              <a:t>En cuanto a oferta, la región ocupó el primer lugar durante 2013 en cuanto al número de establecimientos de alojamiento turístico (622 registrados), con una capacidad media de 7,6 habitaciones por establecimiento.</a:t>
            </a:r>
          </a:p>
          <a:p>
            <a:pPr algn="just">
              <a:buNone/>
            </a:pPr>
            <a:endParaRPr lang="es-ES" sz="2400" dirty="0" smtClean="0">
              <a:latin typeface="Calibri" pitchFamily="34" charset="0"/>
            </a:endParaRPr>
          </a:p>
          <a:p>
            <a:pPr algn="just"/>
            <a:r>
              <a:rPr lang="es-ES" sz="2400" dirty="0" smtClean="0">
                <a:latin typeface="Calibri" pitchFamily="34" charset="0"/>
              </a:rPr>
              <a:t>También ocupó el primer lugar en cuanto a establecimiento de gastronomía y similares, con un 25,3% del total nacional (registrados).</a:t>
            </a:r>
          </a:p>
          <a:p>
            <a:pPr algn="just"/>
            <a:endParaRPr lang="es-ES" sz="2400" dirty="0" smtClean="0">
              <a:latin typeface="Calibri" pitchFamily="34" charset="0"/>
            </a:endParaRPr>
          </a:p>
          <a:p>
            <a:pPr algn="just"/>
            <a:endParaRPr lang="es-CL" sz="2400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484312"/>
            <a:ext cx="8472518" cy="42307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Mundo inestable.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Aceleramiento del ciclo de vida de los productos.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Crecimiento explosivo de las comunicaciones.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Desarrollo de sistemas con toma autónoma de decisiones.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Preocupación ecológica.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Redefinición del papel de la mujer.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Énfasis en la educación.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-36513" y="333375"/>
            <a:ext cx="6480176" cy="3667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1800" b="1">
                <a:solidFill>
                  <a:schemeClr val="bg1"/>
                </a:solidFill>
              </a:rPr>
              <a:t> MEGATENDENCIAS MUNDIALES</a:t>
            </a:r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557338"/>
            <a:ext cx="7642225" cy="4157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Urbanización y homogenización de las ciudades.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Agudización de las diferencias norte-sur.</a:t>
            </a:r>
            <a:endParaRPr lang="es-ES" sz="2200" dirty="0" smtClean="0">
              <a:ea typeface="MS PGothic"/>
            </a:endParaRPr>
          </a:p>
          <a:p>
            <a:pPr>
              <a:lnSpc>
                <a:spcPct val="150000"/>
              </a:lnSpc>
            </a:pPr>
            <a:r>
              <a:rPr lang="es-MX" sz="2200" dirty="0" err="1" smtClean="0">
                <a:ea typeface="MS PGothic"/>
              </a:rPr>
              <a:t>Glocalización</a:t>
            </a:r>
            <a:r>
              <a:rPr lang="es-MX" sz="2200" dirty="0" smtClean="0">
                <a:ea typeface="MS PGothic"/>
              </a:rPr>
              <a:t> (“pensar globalmente y actuar localmente”)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Inglés como idioma mundial.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Aceleración de la transformación tecnológica.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Aumento de la importancia de países del Pacífico.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Envejecimiento de la población.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-36513" y="333375"/>
            <a:ext cx="6480176" cy="3667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1800" b="1">
                <a:solidFill>
                  <a:schemeClr val="bg1"/>
                </a:solidFill>
              </a:rPr>
              <a:t> MEGATENDENCIAS MUNDIALES</a:t>
            </a:r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844675"/>
            <a:ext cx="8218488" cy="3875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Profundización de alianzas estratégicas y megafusiones.</a:t>
            </a:r>
          </a:p>
          <a:p>
            <a:pPr>
              <a:lnSpc>
                <a:spcPct val="150000"/>
              </a:lnSpc>
            </a:pPr>
            <a:r>
              <a:rPr lang="es-MX" sz="2200" dirty="0" smtClean="0">
                <a:ea typeface="MS PGothic"/>
              </a:rPr>
              <a:t>Mayor flexibilidad de jornadas y horarios laborales.</a:t>
            </a:r>
            <a:endParaRPr lang="es-ES" sz="2200" dirty="0" smtClean="0">
              <a:ea typeface="MS PGothic"/>
            </a:endParaRPr>
          </a:p>
          <a:p>
            <a:pPr>
              <a:lnSpc>
                <a:spcPct val="150000"/>
              </a:lnSpc>
            </a:pPr>
            <a:r>
              <a:rPr lang="es-ES" sz="2200" dirty="0" smtClean="0">
                <a:ea typeface="MS PGothic"/>
              </a:rPr>
              <a:t>Matrimonios tardíos y familias </a:t>
            </a:r>
            <a:r>
              <a:rPr lang="es-ES" sz="2200" dirty="0" err="1" smtClean="0">
                <a:ea typeface="MS PGothic"/>
              </a:rPr>
              <a:t>monoparentales</a:t>
            </a:r>
            <a:r>
              <a:rPr lang="es-ES" sz="2200" dirty="0" smtClean="0">
                <a:ea typeface="MS P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200" dirty="0" smtClean="0">
                <a:ea typeface="MS PGothic"/>
              </a:rPr>
              <a:t>Creciente congestión urbana.</a:t>
            </a:r>
          </a:p>
          <a:p>
            <a:pPr>
              <a:lnSpc>
                <a:spcPct val="150000"/>
              </a:lnSpc>
            </a:pPr>
            <a:r>
              <a:rPr lang="es-ES" sz="2200" dirty="0" smtClean="0">
                <a:ea typeface="MS PGothic"/>
              </a:rPr>
              <a:t>Cambios en las prácticas de trabajo (home base) y trabajo autónomo. </a:t>
            </a:r>
          </a:p>
          <a:p>
            <a:pPr>
              <a:lnSpc>
                <a:spcPct val="150000"/>
              </a:lnSpc>
            </a:pPr>
            <a:r>
              <a:rPr lang="es-ES" sz="2200" dirty="0" smtClean="0">
                <a:ea typeface="MS PGothic"/>
              </a:rPr>
              <a:t>Niveles crecientes de estrés.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-107950" y="333375"/>
            <a:ext cx="6480175" cy="3667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1800" b="1">
                <a:solidFill>
                  <a:schemeClr val="bg1"/>
                </a:solidFill>
              </a:rPr>
              <a:t> MEGATENDENCIAS MUNDIALES</a:t>
            </a:r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3165475"/>
            <a:ext cx="8642350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s-MX" sz="2800" b="1" smtClean="0">
                <a:solidFill>
                  <a:schemeClr val="bg1"/>
                </a:solidFill>
                <a:ea typeface="MS PGothic"/>
              </a:rPr>
              <a:t> TENDENCIAS DEL TURISMO</a:t>
            </a:r>
            <a:endParaRPr lang="es-ES" sz="2800" b="1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 bwMode="auto">
          <a:xfrm>
            <a:off x="241300" y="1690688"/>
            <a:ext cx="8651875" cy="39528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Aumento de ingresos y disponibilidad de tiempo libre.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Crecimiento del mercado de jubilados y personas solas, con algún tipo de experiencia educativa o cultural.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Polarización de los gustos turísticos: confort v/s aventura/cultura.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Mayor preocupación por la seguridad, no sólo personal sino médica.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Segmentación y especialización de los mercados: novios, deportes, familias con y sin hijos, minorías sexuales, clubes de afinidad (hobbies, deportes)…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07950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2200" b="1">
                <a:solidFill>
                  <a:schemeClr val="bg1"/>
                </a:solidFill>
              </a:rPr>
              <a:t> TENDENCIAS DEL TURISMO</a:t>
            </a:r>
            <a:endParaRPr lang="es-ES" sz="22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 bwMode="auto">
          <a:xfrm>
            <a:off x="241300" y="1628775"/>
            <a:ext cx="8651875" cy="3581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Envejecimiento poblacional conduce a migraciones de jóvenes a países desarrollados y el consecuente turismo étnico.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Vacaciones se dividirán en periodos más cortos. 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El turismo será un mercado de compradores. 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Turismo virtual  </a:t>
            </a:r>
            <a:r>
              <a:rPr lang="es-MX" sz="2000" b="1" dirty="0" smtClean="0">
                <a:ea typeface="MS PGothic"/>
              </a:rPr>
              <a:t>v/s</a:t>
            </a:r>
            <a:r>
              <a:rPr lang="es-MX" sz="2000" dirty="0" smtClean="0">
                <a:ea typeface="MS PGothic"/>
              </a:rPr>
              <a:t>  turismo humano.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Destinos como accesorios de moda.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Desarrollo orientado por mercado/producto y cada vez más temático.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-107950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2200" b="1">
                <a:solidFill>
                  <a:schemeClr val="bg1"/>
                </a:solidFill>
              </a:rPr>
              <a:t> TENDENCIAS DEL TURISMO</a:t>
            </a:r>
            <a:endParaRPr lang="es-ES" sz="22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 bwMode="auto">
          <a:xfrm>
            <a:off x="241300" y="1773238"/>
            <a:ext cx="8651875" cy="3513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Facilitación para los viajes </a:t>
            </a:r>
            <a:r>
              <a:rPr lang="es-CO" sz="2000" dirty="0" err="1" smtClean="0">
                <a:ea typeface="MS PGothic"/>
              </a:rPr>
              <a:t>intrarregionales</a:t>
            </a:r>
            <a:r>
              <a:rPr lang="es-CO" sz="2000" dirty="0" smtClean="0">
                <a:ea typeface="MS PGothic"/>
              </a:rPr>
              <a:t> (Unión Europea, CAN, Mercosur).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Alternativas para nuevos segmentos de mercado.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Fortalecimiento del turismo de naturaleza, deportivo (golf y náutico), congresos y convenciones y turismo de la tercera edad.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Viajes espaciales en órbita baja y posiblemente a la luna.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Congestión de destinos conducirá a limitaciones para su disfrute.</a:t>
            </a:r>
          </a:p>
          <a:p>
            <a:pPr algn="just">
              <a:lnSpc>
                <a:spcPct val="150000"/>
              </a:lnSpc>
            </a:pPr>
            <a:endParaRPr lang="es-CO" sz="2000" dirty="0" smtClean="0">
              <a:ea typeface="MS PGothic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-107950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2200" b="1">
                <a:solidFill>
                  <a:schemeClr val="bg1"/>
                </a:solidFill>
              </a:rPr>
              <a:t> TENDENCIAS DEL TURISMO</a:t>
            </a:r>
            <a:endParaRPr lang="es-ES" sz="22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/>
          <a:lstStyle/>
          <a:p>
            <a:r>
              <a:rPr lang="es-ES" sz="3600" b="1" dirty="0" smtClean="0">
                <a:latin typeface="Calibri" pitchFamily="34" charset="0"/>
              </a:rPr>
              <a:t>Marketing Turístico</a:t>
            </a:r>
            <a:endParaRPr lang="es-CL" sz="3600" b="1" dirty="0">
              <a:latin typeface="Calibri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0100" y="1341438"/>
            <a:ext cx="7643866" cy="508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¿Qué compra el cliente cuando compra turismo?</a:t>
            </a:r>
            <a:br>
              <a:rPr lang="es-ES_tradnl" sz="1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es-ES_tradnl" sz="18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_tradnl" sz="18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Desde </a:t>
            </a:r>
            <a:r>
              <a:rPr lang="es-ES_tradnl" sz="1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 psicológico-emocional		Desde lo lógico-racional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s-ES" sz="1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Placer				</a:t>
            </a:r>
            <a:r>
              <a:rPr lang="es-ES" sz="1800" dirty="0" smtClean="0">
                <a:latin typeface="Calibri" pitchFamily="34" charset="0"/>
              </a:rPr>
              <a:t>	-  </a:t>
            </a:r>
            <a:r>
              <a:rPr lang="es-ES" sz="1800" dirty="0">
                <a:latin typeface="Calibri" pitchFamily="34" charset="0"/>
              </a:rPr>
              <a:t>Calidad de servicio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Salud				</a:t>
            </a:r>
            <a:r>
              <a:rPr lang="es-ES" sz="1800" dirty="0" smtClean="0">
                <a:latin typeface="Calibri" pitchFamily="34" charset="0"/>
              </a:rPr>
              <a:t>	-  </a:t>
            </a:r>
            <a:r>
              <a:rPr lang="es-ES" sz="1800" dirty="0">
                <a:latin typeface="Calibri" pitchFamily="34" charset="0"/>
              </a:rPr>
              <a:t>Buena atención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Posición social				-  Conocimiento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Sorpresas				-  Confort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Aventura				-  Buen precio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Conquista				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Seguridad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Exclusividad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Reconocimiento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s-ES" sz="1800" dirty="0">
                <a:latin typeface="Calibri" pitchFamily="34" charset="0"/>
              </a:rPr>
              <a:t>Socialización</a:t>
            </a:r>
          </a:p>
          <a:p>
            <a:pPr marL="342900" indent="-342900">
              <a:spcBef>
                <a:spcPct val="20000"/>
              </a:spcBef>
            </a:pPr>
            <a:endParaRPr lang="es-ES" sz="1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ES_tradnl" sz="1800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2" y="6169903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1638300"/>
            <a:ext cx="8651875" cy="3562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El turismo doméstico seguirá siendo el más importante.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Adecuación de la oferta a los cambios de la demanda.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Recursos insuficientes para satisfacer la demanda: agua, segundas residencias para extranjeros.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Viajes más lejanos.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Campañas lideradas por los consumidores para desarrollo turístico sostenible y comercio justo.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-107950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2200" b="1">
                <a:solidFill>
                  <a:schemeClr val="bg1"/>
                </a:solidFill>
              </a:rPr>
              <a:t> TENDENCIAS DEL TURISMO</a:t>
            </a:r>
            <a:endParaRPr lang="es-ES" sz="22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1592263"/>
            <a:ext cx="8651875" cy="419419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Aumento del gasto promocional en el exterior por parte de los países.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Aumento significativo de la cooperación público-privada.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Diferenciación del producto tradicional.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Concienciación y promoción creciente de los temas medioambientales.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Cambio de la economía del servicio a la de la experiencia (turismo vivencial / </a:t>
            </a:r>
            <a:r>
              <a:rPr lang="es-ES" sz="2000" dirty="0" err="1" smtClean="0">
                <a:ea typeface="MS PGothic"/>
              </a:rPr>
              <a:t>experiencial</a:t>
            </a:r>
            <a:r>
              <a:rPr lang="es-ES" sz="2000" dirty="0" smtClean="0">
                <a:ea typeface="MS PGothic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Desintermediación.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Tendencias hacia la recuperación del arte y la cultura tradicional.</a:t>
            </a:r>
            <a:endParaRPr lang="es-ES" sz="2000" dirty="0" smtClean="0">
              <a:ea typeface="MS PGothic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-107950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2200" b="1">
                <a:solidFill>
                  <a:schemeClr val="bg1"/>
                </a:solidFill>
              </a:rPr>
              <a:t> TENDENCIAS DEL TURISMO</a:t>
            </a:r>
            <a:endParaRPr lang="es-ES" sz="22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 bwMode="auto">
          <a:xfrm>
            <a:off x="241300" y="1214422"/>
            <a:ext cx="8651875" cy="5429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s-CO" sz="1400" dirty="0" smtClean="0">
                <a:ea typeface="MS PGothic"/>
              </a:rPr>
              <a:t>Continuará la expansión del turismo mundial a una tasa del 4% promedio anual, hasta llegar a 1500 millones de turistas en el 2020.</a:t>
            </a:r>
          </a:p>
          <a:p>
            <a:pPr algn="just">
              <a:lnSpc>
                <a:spcPct val="150000"/>
              </a:lnSpc>
            </a:pPr>
            <a:endParaRPr lang="es-MX" sz="1400" dirty="0" smtClean="0">
              <a:ea typeface="MS PGothic"/>
            </a:endParaRPr>
          </a:p>
          <a:p>
            <a:pPr algn="just">
              <a:lnSpc>
                <a:spcPct val="150000"/>
              </a:lnSpc>
            </a:pPr>
            <a:r>
              <a:rPr lang="es-MX" sz="1400" dirty="0" smtClean="0">
                <a:ea typeface="MS PGothic"/>
              </a:rPr>
              <a:t>Depurando las cifras, la población que viaja es apenas del 3.5%.</a:t>
            </a:r>
          </a:p>
          <a:p>
            <a:pPr algn="just">
              <a:lnSpc>
                <a:spcPct val="150000"/>
              </a:lnSpc>
            </a:pPr>
            <a:endParaRPr lang="es-ES" sz="1400" dirty="0" smtClean="0">
              <a:ea typeface="MS PGothic"/>
            </a:endParaRPr>
          </a:p>
          <a:p>
            <a:pPr algn="just">
              <a:lnSpc>
                <a:spcPct val="150000"/>
              </a:lnSpc>
            </a:pPr>
            <a:r>
              <a:rPr lang="es-CO" sz="1400" dirty="0" smtClean="0">
                <a:ea typeface="MS PGothic"/>
              </a:rPr>
              <a:t>Europa continuará acaparando el 50% de la demanda mundial, seguida por Asia-Pacífico (25%) y Américas (18%).</a:t>
            </a:r>
          </a:p>
          <a:p>
            <a:pPr algn="just">
              <a:lnSpc>
                <a:spcPct val="150000"/>
              </a:lnSpc>
            </a:pPr>
            <a:endParaRPr lang="es-CO" sz="1400" dirty="0" smtClean="0">
              <a:ea typeface="MS PGothic"/>
            </a:endParaRPr>
          </a:p>
          <a:p>
            <a:pPr algn="just">
              <a:lnSpc>
                <a:spcPct val="150000"/>
              </a:lnSpc>
            </a:pPr>
            <a:r>
              <a:rPr lang="es-CO" sz="1400" dirty="0" smtClean="0">
                <a:ea typeface="MS PGothic"/>
              </a:rPr>
              <a:t>Fortalecimiento tecnológico que favorece reservas, gestión, marketing, intranet, internet, interactividad para la oferta de productos turísticos.</a:t>
            </a:r>
          </a:p>
          <a:p>
            <a:pPr algn="just">
              <a:lnSpc>
                <a:spcPct val="150000"/>
              </a:lnSpc>
            </a:pPr>
            <a:endParaRPr lang="es-CO" sz="1400" dirty="0" smtClean="0">
              <a:ea typeface="MS PGothic"/>
            </a:endParaRPr>
          </a:p>
          <a:p>
            <a:pPr algn="just">
              <a:lnSpc>
                <a:spcPct val="150000"/>
              </a:lnSpc>
            </a:pPr>
            <a:r>
              <a:rPr lang="es-CO" sz="1400" dirty="0" smtClean="0">
                <a:ea typeface="MS PGothic"/>
              </a:rPr>
              <a:t>China ocupará el primer lugar de llegadas, desplazando a Francia (ya se convirtió en 2013 en el primer país emisor de turistas a nivel mundial, superando a Alemania)</a:t>
            </a:r>
          </a:p>
          <a:p>
            <a:pPr algn="just">
              <a:lnSpc>
                <a:spcPct val="150000"/>
              </a:lnSpc>
            </a:pPr>
            <a:endParaRPr lang="es-CO" sz="1400" dirty="0" smtClean="0">
              <a:ea typeface="MS PGothic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-107950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2200" b="1">
                <a:solidFill>
                  <a:schemeClr val="bg1"/>
                </a:solidFill>
              </a:rPr>
              <a:t> TENDENCIAS DEL TURISMO</a:t>
            </a:r>
            <a:endParaRPr lang="es-ES" sz="22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JSJSJSJSJSJSlemania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1288"/>
            <a:ext cx="8642350" cy="45180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Cada vez mayor uso de páginas web y </a:t>
            </a:r>
            <a:r>
              <a:rPr lang="es-ES" sz="2000" dirty="0" err="1" smtClean="0">
                <a:ea typeface="MS PGothic"/>
              </a:rPr>
              <a:t>fanpages</a:t>
            </a:r>
            <a:r>
              <a:rPr lang="es-ES" sz="2000" dirty="0" smtClean="0">
                <a:ea typeface="MS PGothic"/>
              </a:rPr>
              <a:t> para la promoción turística.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Concentración en aerolíneas y cadenas hoteleras e integración diagonal (seguros, divisas, equipajes), con la consecuente generación de economías de escala difícil de igualar.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ea typeface="MS PGothic"/>
              </a:rPr>
              <a:t>Aviones con menor consumo de combustible.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Aerolíneas de bajo costo (</a:t>
            </a:r>
            <a:r>
              <a:rPr lang="es-ES" sz="2000" dirty="0" err="1" smtClean="0">
                <a:ea typeface="MS PGothic"/>
              </a:rPr>
              <a:t>low</a:t>
            </a:r>
            <a:r>
              <a:rPr lang="es-ES" sz="2000" dirty="0" smtClean="0">
                <a:ea typeface="MS PGothic"/>
              </a:rPr>
              <a:t> </a:t>
            </a:r>
            <a:r>
              <a:rPr lang="es-ES" sz="2000" dirty="0" err="1" smtClean="0">
                <a:ea typeface="MS PGothic"/>
              </a:rPr>
              <a:t>cost</a:t>
            </a:r>
            <a:r>
              <a:rPr lang="es-ES" sz="2000" dirty="0" smtClean="0">
                <a:ea typeface="MS PGothic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ea typeface="MS PGothic"/>
              </a:rPr>
              <a:t>Nuevas tecnologías en transporte: trenes </a:t>
            </a:r>
            <a:r>
              <a:rPr lang="es-ES" sz="2000" dirty="0" err="1" smtClean="0">
                <a:ea typeface="MS PGothic"/>
              </a:rPr>
              <a:t>levitacionales</a:t>
            </a:r>
            <a:r>
              <a:rPr lang="es-ES" sz="2000" dirty="0" smtClean="0">
                <a:ea typeface="MS PGothic"/>
              </a:rPr>
              <a:t>, automóvil eléctrico, transporte espacial, mega barcos de cruceros.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-107950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2200" b="1">
                <a:solidFill>
                  <a:schemeClr val="bg1"/>
                </a:solidFill>
              </a:rPr>
              <a:t> TENDENCIAS DEL TURISMO</a:t>
            </a:r>
            <a:endParaRPr lang="es-ES" sz="22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892425"/>
            <a:ext cx="8642350" cy="1041400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s-MX" sz="2800" b="1" smtClean="0">
                <a:solidFill>
                  <a:schemeClr val="bg1"/>
                </a:solidFill>
                <a:ea typeface="MS PGothic"/>
              </a:rPr>
              <a:t>EL EMPRESARIO TURÍSTICO DE CARA</a:t>
            </a:r>
          </a:p>
          <a:p>
            <a:pPr algn="ctr">
              <a:buFontTx/>
              <a:buNone/>
            </a:pPr>
            <a:r>
              <a:rPr lang="es-MX" sz="2800" b="1" smtClean="0">
                <a:solidFill>
                  <a:schemeClr val="bg1"/>
                </a:solidFill>
                <a:ea typeface="MS PGothic"/>
              </a:rPr>
              <a:t>A LOS NUEVOS DESAFÍOS</a:t>
            </a:r>
            <a:endParaRPr lang="es-ES" sz="2800" b="1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2008188"/>
            <a:ext cx="8651875" cy="3724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 Un entorno turbulento</a:t>
            </a:r>
          </a:p>
          <a:p>
            <a:pPr marL="0" indent="0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 Cero comisión para agencias de viajes</a:t>
            </a:r>
          </a:p>
          <a:p>
            <a:pPr marL="0" indent="0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 Ticket electrónico</a:t>
            </a:r>
          </a:p>
          <a:p>
            <a:pPr marL="0" indent="0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 Internet</a:t>
            </a:r>
          </a:p>
          <a:p>
            <a:pPr marL="0" indent="0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 Nuevas tecnologías</a:t>
            </a:r>
          </a:p>
          <a:p>
            <a:pPr marL="0" indent="0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 Demanda sensible a precios bajos</a:t>
            </a:r>
          </a:p>
          <a:p>
            <a:pPr marL="0" indent="0"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 Terrorismo / Calentamiento Global</a:t>
            </a:r>
            <a:endParaRPr lang="es-ES" sz="2000" dirty="0" smtClean="0">
              <a:ea typeface="MS PGothic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43688" y="3151188"/>
            <a:ext cx="2232025" cy="539750"/>
          </a:xfrm>
          <a:prstGeom prst="rect">
            <a:avLst/>
          </a:prstGeom>
          <a:solidFill>
            <a:srgbClr val="336699"/>
          </a:solidFill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sz="2800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AMENAZAS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-52374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2200" b="1" dirty="0">
                <a:solidFill>
                  <a:schemeClr val="bg1"/>
                </a:solidFill>
              </a:rPr>
              <a:t>RETOS PARA </a:t>
            </a:r>
            <a:r>
              <a:rPr lang="es-MX" sz="2200" b="1" dirty="0" smtClean="0">
                <a:solidFill>
                  <a:schemeClr val="bg1"/>
                </a:solidFill>
              </a:rPr>
              <a:t>LOS EMPRESARIOS </a:t>
            </a:r>
            <a:r>
              <a:rPr lang="es-MX" sz="2200" b="1" dirty="0">
                <a:solidFill>
                  <a:schemeClr val="bg1"/>
                </a:solidFill>
              </a:rPr>
              <a:t>TURÍSTICOS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36"/>
            <a:ext cx="8229600" cy="4679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Demanda creciente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Internet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Nuevos hábitos de vacaciones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Aparición de nuevos segmentos 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Preocupación por temas ambientales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Urbanización y homogenización 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Horarios de trabajo reducidos</a:t>
            </a:r>
          </a:p>
          <a:p>
            <a:pPr>
              <a:lnSpc>
                <a:spcPct val="150000"/>
              </a:lnSpc>
            </a:pPr>
            <a:r>
              <a:rPr lang="es-MX" sz="2000" dirty="0" err="1" smtClean="0">
                <a:ea typeface="MS PGothic"/>
              </a:rPr>
              <a:t>Virtualización</a:t>
            </a:r>
            <a:r>
              <a:rPr lang="es-MX" sz="2000" dirty="0" smtClean="0">
                <a:ea typeface="MS PGothic"/>
              </a:rPr>
              <a:t> v/s humanización</a:t>
            </a:r>
          </a:p>
          <a:p>
            <a:pPr>
              <a:lnSpc>
                <a:spcPct val="150000"/>
              </a:lnSpc>
            </a:pPr>
            <a:r>
              <a:rPr lang="es-MX" sz="2000" dirty="0" smtClean="0">
                <a:ea typeface="MS PGothic"/>
              </a:rPr>
              <a:t>Turismo doméstico</a:t>
            </a:r>
            <a:endParaRPr lang="es-ES" sz="2000" dirty="0" smtClean="0">
              <a:ea typeface="MS PGothic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10275" y="3167063"/>
            <a:ext cx="2881313" cy="539750"/>
          </a:xfrm>
          <a:prstGeom prst="rect">
            <a:avLst/>
          </a:prstGeom>
          <a:solidFill>
            <a:srgbClr val="336699"/>
          </a:solidFill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OPORTUNIDADES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-52374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2200" b="1" dirty="0">
                <a:solidFill>
                  <a:schemeClr val="bg1"/>
                </a:solidFill>
              </a:rPr>
              <a:t>RETOS PARA </a:t>
            </a:r>
            <a:r>
              <a:rPr lang="es-MX" sz="2200" b="1" dirty="0" smtClean="0">
                <a:solidFill>
                  <a:schemeClr val="bg1"/>
                </a:solidFill>
              </a:rPr>
              <a:t>LOS EMPRESARIOS </a:t>
            </a:r>
            <a:r>
              <a:rPr lang="es-MX" sz="2200" b="1" dirty="0">
                <a:solidFill>
                  <a:schemeClr val="bg1"/>
                </a:solidFill>
              </a:rPr>
              <a:t>TURÍSTICOS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079625"/>
            <a:ext cx="8642350" cy="3221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</a:pPr>
            <a:r>
              <a:rPr lang="es-MX" sz="2000" smtClean="0">
                <a:ea typeface="MS PGothic"/>
              </a:rPr>
              <a:t> Conocimiento de las necesidades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MX" sz="2000" smtClean="0">
                <a:ea typeface="MS PGothic"/>
              </a:rPr>
              <a:t>  del cliente: Turismo a la medida</a:t>
            </a:r>
          </a:p>
          <a:p>
            <a:pPr marL="0" indent="0">
              <a:lnSpc>
                <a:spcPct val="150000"/>
              </a:lnSpc>
            </a:pPr>
            <a:r>
              <a:rPr lang="es-MX" sz="2000" smtClean="0">
                <a:ea typeface="MS PGothic"/>
              </a:rPr>
              <a:t> Especialización</a:t>
            </a:r>
          </a:p>
          <a:p>
            <a:pPr marL="0" indent="0">
              <a:lnSpc>
                <a:spcPct val="150000"/>
              </a:lnSpc>
            </a:pPr>
            <a:r>
              <a:rPr lang="es-MX" sz="2000" smtClean="0">
                <a:ea typeface="MS PGothic"/>
              </a:rPr>
              <a:t> Conocimiento de la oferta</a:t>
            </a:r>
          </a:p>
          <a:p>
            <a:pPr marL="0" indent="0">
              <a:lnSpc>
                <a:spcPct val="150000"/>
              </a:lnSpc>
            </a:pPr>
            <a:r>
              <a:rPr lang="es-MX" sz="2000" smtClean="0">
                <a:ea typeface="MS PGothic"/>
              </a:rPr>
              <a:t> Conocimiento del producto</a:t>
            </a:r>
          </a:p>
          <a:p>
            <a:pPr marL="0" indent="0">
              <a:lnSpc>
                <a:spcPct val="150000"/>
              </a:lnSpc>
            </a:pPr>
            <a:r>
              <a:rPr lang="es-MX" sz="2000" smtClean="0">
                <a:ea typeface="MS PGothic"/>
              </a:rPr>
              <a:t> Estructura del producto / Innovación</a:t>
            </a:r>
          </a:p>
          <a:p>
            <a:pPr marL="0" indent="0">
              <a:lnSpc>
                <a:spcPct val="150000"/>
              </a:lnSpc>
            </a:pPr>
            <a:endParaRPr lang="es-ES" sz="2000" smtClean="0">
              <a:ea typeface="MS PGothic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516688" y="3068638"/>
            <a:ext cx="2339975" cy="720725"/>
          </a:xfrm>
          <a:prstGeom prst="rect">
            <a:avLst/>
          </a:prstGeom>
          <a:solidFill>
            <a:srgbClr val="336699"/>
          </a:solidFill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sz="2000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REDEFINICIÓN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sz="2000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DEL NEGOCIO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-52374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2200" b="1" dirty="0">
                <a:solidFill>
                  <a:schemeClr val="bg1"/>
                </a:solidFill>
              </a:rPr>
              <a:t>RETOS PARA </a:t>
            </a:r>
            <a:r>
              <a:rPr lang="es-MX" sz="2200" b="1" dirty="0" smtClean="0">
                <a:solidFill>
                  <a:schemeClr val="bg1"/>
                </a:solidFill>
              </a:rPr>
              <a:t>LOS EMPRESARIOS </a:t>
            </a:r>
            <a:r>
              <a:rPr lang="es-MX" sz="2200" b="1" dirty="0">
                <a:solidFill>
                  <a:schemeClr val="bg1"/>
                </a:solidFill>
              </a:rPr>
              <a:t>TURÍSTICOS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42350" cy="4897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Adaptación de tecnologías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Capacitación permanente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Desarrollo de competencias laborales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Servicio postventa (</a:t>
            </a:r>
            <a:r>
              <a:rPr lang="es-MX" sz="1800" dirty="0" err="1" smtClean="0">
                <a:ea typeface="MS PGothic"/>
              </a:rPr>
              <a:t>follow</a:t>
            </a:r>
            <a:r>
              <a:rPr lang="es-MX" sz="1800" dirty="0" smtClean="0">
                <a:ea typeface="MS PGothic"/>
              </a:rPr>
              <a:t> up)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Calidad – Calidad - Calidad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Trabajo en equipo y relaciones interpersonales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Idiomas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Marketing relacional (CRM) y </a:t>
            </a:r>
            <a:r>
              <a:rPr lang="es-MX" sz="1800" dirty="0" err="1" smtClean="0">
                <a:ea typeface="MS PGothic"/>
              </a:rPr>
              <a:t>fidelización</a:t>
            </a:r>
            <a:r>
              <a:rPr lang="es-MX" sz="1800" dirty="0" smtClean="0">
                <a:ea typeface="MS PGothic"/>
              </a:rPr>
              <a:t> de clientes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Alianzas estratégicas</a:t>
            </a:r>
          </a:p>
          <a:p>
            <a:pPr marL="0" indent="0">
              <a:lnSpc>
                <a:spcPct val="150000"/>
              </a:lnSpc>
            </a:pPr>
            <a:r>
              <a:rPr lang="es-MX" sz="1800" dirty="0" smtClean="0">
                <a:ea typeface="MS PGothic"/>
              </a:rPr>
              <a:t> Integración horizontal y vertical</a:t>
            </a:r>
            <a:endParaRPr lang="es-MX" sz="1800" b="1" dirty="0" smtClean="0">
              <a:ea typeface="MS PGothic"/>
            </a:endParaRPr>
          </a:p>
          <a:p>
            <a:pPr marL="0" indent="0" algn="ctr">
              <a:lnSpc>
                <a:spcPct val="150000"/>
              </a:lnSpc>
            </a:pPr>
            <a:endParaRPr lang="es-ES" sz="1800" dirty="0" smtClean="0">
              <a:ea typeface="MS PGothic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16688" y="3068638"/>
            <a:ext cx="2339975" cy="720725"/>
          </a:xfrm>
          <a:prstGeom prst="rect">
            <a:avLst/>
          </a:prstGeom>
          <a:solidFill>
            <a:srgbClr val="336699"/>
          </a:solidFill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sz="2000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REDEFINICIÓN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MX" sz="2000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DEL NEGOCIO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-52374" y="333375"/>
            <a:ext cx="6624638" cy="42703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2200" b="1" dirty="0">
                <a:solidFill>
                  <a:schemeClr val="bg1"/>
                </a:solidFill>
              </a:rPr>
              <a:t>RETOS PARA </a:t>
            </a:r>
            <a:r>
              <a:rPr lang="es-MX" sz="2200" b="1" dirty="0" smtClean="0">
                <a:solidFill>
                  <a:schemeClr val="bg1"/>
                </a:solidFill>
              </a:rPr>
              <a:t>LOS EMPRESARIOS </a:t>
            </a:r>
            <a:r>
              <a:rPr lang="es-MX" sz="2200" b="1" dirty="0">
                <a:solidFill>
                  <a:schemeClr val="bg1"/>
                </a:solidFill>
              </a:rPr>
              <a:t>TURÍSTICOS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628" y="6072206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2736850"/>
            <a:ext cx="7696200" cy="1384300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CO" sz="2800" b="1" dirty="0" smtClean="0">
                <a:solidFill>
                  <a:schemeClr val="bg1"/>
                </a:solidFill>
                <a:latin typeface="+mn-lt"/>
                <a:ea typeface="MS PGothic"/>
              </a:rPr>
              <a:t>ALREDEDOR DE 4/5 DEL MOVIMIENTO INTERNACIONAL DE TURISTAS ES INTRARREGIONAL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/>
          <a:lstStyle/>
          <a:p>
            <a:r>
              <a:rPr lang="es-ES" sz="3600" b="1" dirty="0" smtClean="0">
                <a:latin typeface="Calibri" pitchFamily="34" charset="0"/>
              </a:rPr>
              <a:t>Tipologías de Turistas</a:t>
            </a:r>
            <a:endParaRPr lang="es-CL" sz="36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2" y="6169903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14282" y="1447800"/>
            <a:ext cx="8917018" cy="3709988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VIEJOS TURISTAS				NUEVOS TURISTAS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Gustos homogéneos			Gustos diversos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Predecibles				Espontáneos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Precio antes que calidad			Precio igual que calidad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Paquetes estándar				Paquetes personalizados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Poca importancia medio ambiente		Notoria importancia por el medio ambiente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Vacaciones = escape o ruptura con		Vacaciones = cuidado de la salud y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la vida diaria 				prolongación de la vida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“Hacer algo distinto, salir de la rutina” 		“Anti-estrés, evitar envejecimiento”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imes New Roman" pitchFamily="18" charset="0"/>
              </a:rPr>
              <a:t>Búsqueda de Sol y Playas			Búsqueda de diversos destinos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3149600"/>
            <a:ext cx="8229600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ALGUNOS EJEMPLOS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6" y="1293134"/>
            <a:ext cx="8643966" cy="50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21676"/>
            <a:ext cx="8643966" cy="50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09418"/>
            <a:ext cx="8786842" cy="514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5 Imagen" descr="2014-especialviatgessing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857364"/>
            <a:ext cx="4962648" cy="4424371"/>
          </a:xfrm>
          <a:prstGeom prst="rect">
            <a:avLst/>
          </a:prstGeom>
        </p:spPr>
      </p:pic>
      <p:pic>
        <p:nvPicPr>
          <p:cNvPr id="7" name="6 Imagen" descr="cartelcaribetropic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68" y="1428736"/>
            <a:ext cx="3735631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5 Imagen" descr="logoGTM2-bras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4048125" cy="2733675"/>
          </a:xfrm>
          <a:prstGeom prst="rect">
            <a:avLst/>
          </a:prstGeom>
        </p:spPr>
      </p:pic>
      <p:pic>
        <p:nvPicPr>
          <p:cNvPr id="7" name="6 Imagen" descr="placa_friend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929066"/>
            <a:ext cx="3048000" cy="2771775"/>
          </a:xfrm>
          <a:prstGeom prst="rect">
            <a:avLst/>
          </a:prstGeom>
        </p:spPr>
      </p:pic>
      <p:pic>
        <p:nvPicPr>
          <p:cNvPr id="8" name="7 Imagen" descr="logo-matrimonio-para-todo-el-mundo-small-300x2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714488"/>
            <a:ext cx="3429024" cy="2411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9" name="8 Imagen" descr="ann1105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14423"/>
            <a:ext cx="5546166" cy="2786082"/>
          </a:xfrm>
          <a:prstGeom prst="rect">
            <a:avLst/>
          </a:prstGeom>
        </p:spPr>
      </p:pic>
      <p:pic>
        <p:nvPicPr>
          <p:cNvPr id="10" name="9 Imagen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64" y="1214422"/>
            <a:ext cx="3714776" cy="2786082"/>
          </a:xfrm>
          <a:prstGeom prst="rect">
            <a:avLst/>
          </a:prstGeom>
        </p:spPr>
      </p:pic>
      <p:pic>
        <p:nvPicPr>
          <p:cNvPr id="11" name="10 Imagen" descr="LivingRm_prv2_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8" y="4143380"/>
            <a:ext cx="8429652" cy="259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4 Imagen" descr="Grand-Palace-Bangkok-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071546"/>
            <a:ext cx="6477000" cy="2857500"/>
          </a:xfrm>
          <a:prstGeom prst="rect">
            <a:avLst/>
          </a:prstGeom>
        </p:spPr>
      </p:pic>
      <p:pic>
        <p:nvPicPr>
          <p:cNvPr id="6" name="5 Imagen" descr="lima-virtual-tour-3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242" y="4143380"/>
            <a:ext cx="48196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5 Imagen" descr="511570189-660x4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5643570" cy="3591363"/>
          </a:xfrm>
          <a:prstGeom prst="rect">
            <a:avLst/>
          </a:prstGeom>
        </p:spPr>
      </p:pic>
      <p:pic>
        <p:nvPicPr>
          <p:cNvPr id="7" name="6 Imagen" descr="SetWidth651-samsung-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357298"/>
            <a:ext cx="3600453" cy="2400302"/>
          </a:xfrm>
          <a:prstGeom prst="rect">
            <a:avLst/>
          </a:prstGeom>
        </p:spPr>
      </p:pic>
      <p:pic>
        <p:nvPicPr>
          <p:cNvPr id="8" name="7 Imagen" descr="What_is_a_360_Virtual_Tour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557" y="3929066"/>
            <a:ext cx="3562170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9" name="8 Imagen" descr="airbnb-r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5715040" cy="2132846"/>
          </a:xfrm>
          <a:prstGeom prst="rect">
            <a:avLst/>
          </a:prstGeom>
        </p:spPr>
      </p:pic>
      <p:pic>
        <p:nvPicPr>
          <p:cNvPr id="10" name="9 Imagen" descr="Symb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786191"/>
            <a:ext cx="4314957" cy="2786082"/>
          </a:xfrm>
          <a:prstGeom prst="rect">
            <a:avLst/>
          </a:prstGeom>
        </p:spPr>
      </p:pic>
      <p:pic>
        <p:nvPicPr>
          <p:cNvPr id="11" name="10 Imagen" descr="airbnb_r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258" y="3777791"/>
            <a:ext cx="4965448" cy="2794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1451183798_641bca06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61607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2713"/>
            <a:ext cx="22685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Bucket_Of_Berr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238750"/>
            <a:ext cx="22320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FishAndSeafood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429000"/>
            <a:ext cx="24257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im152638Selva%20Valdivia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3725" y="4221163"/>
            <a:ext cx="21653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salm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3651250"/>
            <a:ext cx="19431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4" descr="rrcykgno-1238700399-b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5881712"/>
            <a:ext cx="250029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7" descr="volcan-hornopiren-machimons-parque-hornopiren-300x2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1628775"/>
            <a:ext cx="25812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9" descr="51697028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" y="1628775"/>
            <a:ext cx="25209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1" descr="PO-DestPatagoni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221163"/>
            <a:ext cx="25923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3" descr="400px-Quintupeu_%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5375275"/>
            <a:ext cx="2000264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929454" cy="400110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" sz="2000" b="1" dirty="0" smtClean="0">
                <a:solidFill>
                  <a:schemeClr val="bg1"/>
                </a:solidFill>
              </a:rPr>
              <a:t>¿Y SI APROVECHAMOS LAS  OPORTUNIDADES?</a:t>
            </a:r>
            <a:endParaRPr lang="es-ES" sz="2000" b="1" dirty="0" smtClean="0">
              <a:solidFill>
                <a:schemeClr val="bg1"/>
              </a:solidFill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VEAMOS UN POCO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6572264" cy="522288"/>
          </a:xfrm>
          <a:solidFill>
            <a:srgbClr val="3366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2800" b="1" dirty="0" smtClean="0">
                <a:solidFill>
                  <a:schemeClr val="bg1"/>
                </a:solidFill>
                <a:ea typeface="MS PGothic"/>
              </a:rPr>
              <a:t>REFLEXIÓN FINAL</a:t>
            </a:r>
            <a:endParaRPr lang="es-ES" sz="2800" b="1" dirty="0" smtClean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8" y="6072206"/>
            <a:ext cx="2000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HHHHHHHHHHHHHHH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6072206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HHSHSHSHSHSHSHSHS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JSJSJSJSJSJS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8662" y="1500174"/>
            <a:ext cx="750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mercado está repleto de oportunidades.  La clave está en identificar los segmentos de mercado y generar una propuesta de valor innovadora que no sólo satisfaga una necesidad sino que se convierta en “deseo” a efectos a asegurar su viabilidad económica. En Turismo hay un camino llano para la inventiva y la creatividad…… y es una actividad que ha venido a radicarse al seno de nuestras necesidades más básicas!!!! 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428728" y="521495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¡MUCHAS GRACIAS!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gnovacastillo@gmail.com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es-ES" sz="3200" b="1" dirty="0" smtClean="0">
                <a:latin typeface="Calibri" pitchFamily="34" charset="0"/>
              </a:rPr>
              <a:t>ASPECTOS RELEVANTES DEL TURISMO EN CHILE</a:t>
            </a:r>
            <a:endParaRPr lang="es-CL" sz="3200" b="1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1571612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En 2014, el sector turismo representó casi el 4% del total de las exportaciones de bienes, superando a las exportaciones de vinos y la industria forestal y muebles de madera y levemente por debajo de la industria salmonera.</a:t>
            </a:r>
          </a:p>
          <a:p>
            <a:pPr algn="just"/>
            <a:endParaRPr lang="es-ES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El turismo aporta un 4,4% al PIB del país.</a:t>
            </a:r>
          </a:p>
          <a:p>
            <a:pPr algn="just"/>
            <a:endParaRPr lang="es-ES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El 4,6% de los puestos de trabajo existentes en el país son aportados por el turismo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Se pretende que para el año 2020, el turismo aporte un 6% al PIB.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/>
          <a:lstStyle/>
          <a:p>
            <a:r>
              <a:rPr lang="es-ES" sz="3200" b="1" dirty="0" smtClean="0">
                <a:latin typeface="Calibri" pitchFamily="34" charset="0"/>
              </a:rPr>
              <a:t>Comportamiento del Turismo Receptivo 2010-2014</a:t>
            </a:r>
            <a:endParaRPr lang="es-CL" sz="32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pic>
        <p:nvPicPr>
          <p:cNvPr id="1028" name="Picture 4" descr="http://www.fedetur.org/barometros/BRT17/IMG/607x303xgraf_05.jpg.pagespeed.ic.RchhIa0x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872" y="1714488"/>
            <a:ext cx="7355904" cy="367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74638"/>
            <a:ext cx="6786610" cy="1154098"/>
          </a:xfrm>
        </p:spPr>
        <p:txBody>
          <a:bodyPr/>
          <a:lstStyle/>
          <a:p>
            <a:r>
              <a:rPr lang="es-ES" sz="3200" b="1" dirty="0" smtClean="0">
                <a:latin typeface="Calibri" pitchFamily="34" charset="0"/>
              </a:rPr>
              <a:t>Evolución de Llegadas Internacionales a Chile Ene- </a:t>
            </a:r>
            <a:r>
              <a:rPr lang="es-ES" sz="3200" b="1" dirty="0" err="1" smtClean="0">
                <a:latin typeface="Calibri" pitchFamily="34" charset="0"/>
              </a:rPr>
              <a:t>Dic</a:t>
            </a:r>
            <a:r>
              <a:rPr lang="es-ES" sz="3200" b="1" dirty="0" smtClean="0">
                <a:latin typeface="Calibri" pitchFamily="34" charset="0"/>
              </a:rPr>
              <a:t> 2010-2014</a:t>
            </a:r>
            <a:endParaRPr lang="es-CL" sz="32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pic>
        <p:nvPicPr>
          <p:cNvPr id="95236" name="Picture 4" descr="http://www.fedetur.org/barometros/BRT17/IMG/607x303xgraf06.jpg.pagespeed.ic.1_vldApa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51" y="1928802"/>
            <a:ext cx="7785239" cy="388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/>
          <a:lstStyle/>
          <a:p>
            <a:r>
              <a:rPr lang="es-ES" sz="3600" b="1" dirty="0" smtClean="0">
                <a:latin typeface="Calibri" pitchFamily="34" charset="0"/>
              </a:rPr>
              <a:t>Peso por Mercado de Origen 2013 v/s 2014</a:t>
            </a:r>
            <a:endParaRPr lang="es-CL" sz="3600" b="1" dirty="0">
              <a:latin typeface="Calibri" pitchFamily="34" charset="0"/>
            </a:endParaRPr>
          </a:p>
        </p:txBody>
      </p:sp>
      <p:pic>
        <p:nvPicPr>
          <p:cNvPr id="96258" name="Picture 2" descr="http://www.fedetur.org/barometros/brt14/images/GRAFICO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4691"/>
            <a:ext cx="5865028" cy="288444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pic>
        <p:nvPicPr>
          <p:cNvPr id="96260" name="Picture 4" descr="http://www.fedetur.org/barometros/BRT17/IMG/610x303xgraf07.jpg.pagespeed.ic.C5Bx4Kms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64" y="4071943"/>
            <a:ext cx="5581310" cy="278605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215074" y="271462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2013</a:t>
            </a:r>
            <a:endParaRPr lang="es-CL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94442" y="511047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2014</a:t>
            </a:r>
            <a:endParaRPr lang="es-C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6643734" cy="1582726"/>
          </a:xfrm>
        </p:spPr>
        <p:txBody>
          <a:bodyPr/>
          <a:lstStyle/>
          <a:p>
            <a:r>
              <a:rPr lang="es-ES" sz="3200" b="1" dirty="0" smtClean="0">
                <a:latin typeface="Calibri" pitchFamily="34" charset="0"/>
              </a:rPr>
              <a:t>Composición del Gasto con Tarjetas Extranjeras en ACT Ene – </a:t>
            </a:r>
            <a:r>
              <a:rPr lang="es-ES" sz="3200" b="1" dirty="0" err="1" smtClean="0">
                <a:latin typeface="Calibri" pitchFamily="34" charset="0"/>
              </a:rPr>
              <a:t>Dic</a:t>
            </a:r>
            <a:r>
              <a:rPr lang="es-ES" sz="3200" b="1" dirty="0" smtClean="0">
                <a:latin typeface="Calibri" pitchFamily="34" charset="0"/>
              </a:rPr>
              <a:t> 2013 v/s 2014  (%)</a:t>
            </a:r>
            <a:endParaRPr lang="es-CL" sz="32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8" y="6027027"/>
            <a:ext cx="1857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628" y="6143644"/>
            <a:ext cx="414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CL" dirty="0"/>
          </a:p>
        </p:txBody>
      </p:sp>
      <p:pic>
        <p:nvPicPr>
          <p:cNvPr id="98306" name="Picture 2" descr="http://www.fedetur.org/barometros/brt14/images/GRAFICO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526306" cy="2862809"/>
          </a:xfrm>
          <a:prstGeom prst="rect">
            <a:avLst/>
          </a:prstGeom>
          <a:noFill/>
        </p:spPr>
      </p:pic>
      <p:pic>
        <p:nvPicPr>
          <p:cNvPr id="98308" name="Picture 4" descr="http://www.fedetur.org/barometros/BRT17/IMG/607x303xgraf10.jpg.pagespeed.ic.FAqZxZvTx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5000660" cy="24962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215074" y="271462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2013</a:t>
            </a:r>
            <a:endParaRPr lang="es-CL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57950" y="514351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2014</a:t>
            </a:r>
            <a:endParaRPr lang="es-C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2772</TotalTime>
  <Words>1496</Words>
  <Application>Microsoft Office PowerPoint</Application>
  <PresentationFormat>Presentación en pantalla (4:3)</PresentationFormat>
  <Paragraphs>314</Paragraphs>
  <Slides>41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Presentación en blanco</vt:lpstr>
      <vt:lpstr>Presentación de PowerPoint</vt:lpstr>
      <vt:lpstr>Marketing Turístico</vt:lpstr>
      <vt:lpstr>Tipologías de Turistas</vt:lpstr>
      <vt:lpstr>Presentación de PowerPoint</vt:lpstr>
      <vt:lpstr>ASPECTOS RELEVANTES DEL TURISMO EN CHILE</vt:lpstr>
      <vt:lpstr>Comportamiento del Turismo Receptivo 2010-2014</vt:lpstr>
      <vt:lpstr>Evolución de Llegadas Internacionales a Chile Ene- Dic 2010-2014</vt:lpstr>
      <vt:lpstr>Peso por Mercado de Origen 2013 v/s 2014</vt:lpstr>
      <vt:lpstr>Composición del Gasto con Tarjetas Extranjeras en ACT Ene – Dic 2013 v/s 2014  (%)</vt:lpstr>
      <vt:lpstr>Evolución de Llegadas Internacionales a Chile por Mercado de Origen  Ene-Dic 2013 v/s 2012 (en miles)</vt:lpstr>
      <vt:lpstr>Región de Los Lagos – Situación actual</vt:lpstr>
      <vt:lpstr>Región de Los Lagos – Situación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ALREDEDOR DE 4/5 DEL MOVIMIENTO INTERNACIONAL DE TURISTAS ES INTRARREGIONAL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</dc:creator>
  <cp:lastModifiedBy>SYLVIA</cp:lastModifiedBy>
  <cp:revision>253</cp:revision>
  <dcterms:created xsi:type="dcterms:W3CDTF">2007-11-16T20:08:50Z</dcterms:created>
  <dcterms:modified xsi:type="dcterms:W3CDTF">2015-09-30T13:30:54Z</dcterms:modified>
</cp:coreProperties>
</file>