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63" r:id="rId5"/>
    <p:sldId id="259" r:id="rId6"/>
    <p:sldId id="261" r:id="rId7"/>
    <p:sldId id="260" r:id="rId8"/>
    <p:sldId id="264" r:id="rId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57C0A-1E20-40AA-9843-3D81DA910057}" type="datetimeFigureOut">
              <a:rPr lang="es-CL" smtClean="0"/>
              <a:t>18-05-2018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0A4A5-D3AB-4AE1-BBD8-777188CE99FB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61658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0A4A5-D3AB-4AE1-BBD8-777188CE99FB}" type="slidenum">
              <a:rPr lang="es-CL" smtClean="0"/>
              <a:t>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56218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E242CB9-4B9C-4758-9211-E6A4D13C7477}" type="datetimeFigureOut">
              <a:rPr lang="es-CL" smtClean="0"/>
              <a:t>18-05-2018</a:t>
            </a:fld>
            <a:endParaRPr lang="es-CL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0EF80F9-73D5-4ADD-9E0F-2909034BE4F6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2CB9-4B9C-4758-9211-E6A4D13C7477}" type="datetimeFigureOut">
              <a:rPr lang="es-CL" smtClean="0"/>
              <a:t>18-05-2018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80F9-73D5-4ADD-9E0F-2909034BE4F6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2CB9-4B9C-4758-9211-E6A4D13C7477}" type="datetimeFigureOut">
              <a:rPr lang="es-CL" smtClean="0"/>
              <a:t>18-05-2018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80F9-73D5-4ADD-9E0F-2909034BE4F6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2CB9-4B9C-4758-9211-E6A4D13C7477}" type="datetimeFigureOut">
              <a:rPr lang="es-CL" smtClean="0"/>
              <a:t>18-05-2018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80F9-73D5-4ADD-9E0F-2909034BE4F6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2CB9-4B9C-4758-9211-E6A4D13C7477}" type="datetimeFigureOut">
              <a:rPr lang="es-CL" smtClean="0"/>
              <a:t>18-05-2018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80F9-73D5-4ADD-9E0F-2909034BE4F6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2CB9-4B9C-4758-9211-E6A4D13C7477}" type="datetimeFigureOut">
              <a:rPr lang="es-CL" smtClean="0"/>
              <a:t>18-05-2018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80F9-73D5-4ADD-9E0F-2909034BE4F6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2CB9-4B9C-4758-9211-E6A4D13C7477}" type="datetimeFigureOut">
              <a:rPr lang="es-CL" smtClean="0"/>
              <a:t>18-05-2018</a:t>
            </a:fld>
            <a:endParaRPr 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80F9-73D5-4ADD-9E0F-2909034BE4F6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2CB9-4B9C-4758-9211-E6A4D13C7477}" type="datetimeFigureOut">
              <a:rPr lang="es-CL" smtClean="0"/>
              <a:t>18-05-2018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80F9-73D5-4ADD-9E0F-2909034BE4F6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2CB9-4B9C-4758-9211-E6A4D13C7477}" type="datetimeFigureOut">
              <a:rPr lang="es-CL" smtClean="0"/>
              <a:t>18-05-2018</a:t>
            </a:fld>
            <a:endParaRPr lang="es-C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80F9-73D5-4ADD-9E0F-2909034BE4F6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2CB9-4B9C-4758-9211-E6A4D13C7477}" type="datetimeFigureOut">
              <a:rPr lang="es-CL" smtClean="0"/>
              <a:t>18-05-2018</a:t>
            </a:fld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80F9-73D5-4ADD-9E0F-2909034BE4F6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2CB9-4B9C-4758-9211-E6A4D13C7477}" type="datetimeFigureOut">
              <a:rPr lang="es-CL" smtClean="0"/>
              <a:t>18-05-2018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80F9-73D5-4ADD-9E0F-2909034BE4F6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E242CB9-4B9C-4758-9211-E6A4D13C7477}" type="datetimeFigureOut">
              <a:rPr lang="es-CL" smtClean="0"/>
              <a:t>18-05-2018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0EF80F9-73D5-4ADD-9E0F-2909034BE4F6}" type="slidenum">
              <a:rPr lang="es-CL" smtClean="0"/>
              <a:t>‹Nº›</a:t>
            </a:fld>
            <a:endParaRPr lang="es-C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-36512" y="-27384"/>
            <a:ext cx="9144000" cy="6957392"/>
            <a:chOff x="-36512" y="-27384"/>
            <a:chExt cx="9144000" cy="6957392"/>
          </a:xfrm>
        </p:grpSpPr>
        <p:grpSp>
          <p:nvGrpSpPr>
            <p:cNvPr id="7" name="6 Grupo"/>
            <p:cNvGrpSpPr/>
            <p:nvPr/>
          </p:nvGrpSpPr>
          <p:grpSpPr>
            <a:xfrm>
              <a:off x="-36512" y="-27384"/>
              <a:ext cx="9144000" cy="6957392"/>
              <a:chOff x="-36512" y="-27384"/>
              <a:chExt cx="9144000" cy="6957392"/>
            </a:xfrm>
          </p:grpSpPr>
          <p:grpSp>
            <p:nvGrpSpPr>
              <p:cNvPr id="2" name="1 Grupo"/>
              <p:cNvGrpSpPr/>
              <p:nvPr/>
            </p:nvGrpSpPr>
            <p:grpSpPr>
              <a:xfrm>
                <a:off x="-36512" y="-27384"/>
                <a:ext cx="9144000" cy="6957392"/>
                <a:chOff x="-36512" y="-27384"/>
                <a:chExt cx="9144000" cy="6957392"/>
              </a:xfrm>
            </p:grpSpPr>
            <p:grpSp>
              <p:nvGrpSpPr>
                <p:cNvPr id="6" name="5 Grupo"/>
                <p:cNvGrpSpPr/>
                <p:nvPr/>
              </p:nvGrpSpPr>
              <p:grpSpPr>
                <a:xfrm>
                  <a:off x="-36512" y="-27384"/>
                  <a:ext cx="9144000" cy="6957392"/>
                  <a:chOff x="32312" y="173195"/>
                  <a:chExt cx="9024819" cy="6183673"/>
                </a:xfrm>
              </p:grpSpPr>
              <p:grpSp>
                <p:nvGrpSpPr>
                  <p:cNvPr id="4" name="3 Grupo"/>
                  <p:cNvGrpSpPr/>
                  <p:nvPr/>
                </p:nvGrpSpPr>
                <p:grpSpPr>
                  <a:xfrm>
                    <a:off x="32312" y="173195"/>
                    <a:ext cx="9024819" cy="6183673"/>
                    <a:chOff x="32312" y="173195"/>
                    <a:chExt cx="9024819" cy="6183673"/>
                  </a:xfrm>
                </p:grpSpPr>
                <p:pic>
                  <p:nvPicPr>
                    <p:cNvPr id="102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2312" y="173195"/>
                      <a:ext cx="9024819" cy="61836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27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590878">
                      <a:off x="6667822" y="4515389"/>
                      <a:ext cx="1601388" cy="10687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28" name="Picture 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059832" y="4386315"/>
                      <a:ext cx="3096344" cy="28363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sp>
                <p:nvSpPr>
                  <p:cNvPr id="5" name="4 CuadroTexto"/>
                  <p:cNvSpPr txBox="1"/>
                  <p:nvPr/>
                </p:nvSpPr>
                <p:spPr>
                  <a:xfrm>
                    <a:off x="3890500" y="4206969"/>
                    <a:ext cx="1435008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CL" sz="4800" b="1" dirty="0" smtClean="0">
                        <a:solidFill>
                          <a:schemeClr val="bg1"/>
                        </a:solidFill>
                      </a:rPr>
                      <a:t>2018</a:t>
                    </a:r>
                    <a:endParaRPr lang="es-CL" sz="48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pic>
              <p:nvPicPr>
                <p:cNvPr id="6146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411329">
                  <a:off x="650824" y="2984365"/>
                  <a:ext cx="1368645" cy="13205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147" name="Picture 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19287">
                  <a:off x="7081615" y="332162"/>
                  <a:ext cx="1723731" cy="16631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148" name="Picture 4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87473" y="3068960"/>
                  <a:ext cx="1023233" cy="12767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4966040">
                <a:off x="6124317" y="2424905"/>
                <a:ext cx="1538373" cy="1474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Imagen 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229911">
                <a:off x="806725" y="515875"/>
                <a:ext cx="767034" cy="993394"/>
              </a:xfrm>
              <a:prstGeom prst="rect">
                <a:avLst/>
              </a:prstGeom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852877">
                <a:off x="2244015" y="4497774"/>
                <a:ext cx="1433933" cy="1523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5245">
              <a:off x="6477363" y="4512952"/>
              <a:ext cx="1905000" cy="172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595">
            <a:off x="6517857" y="4530389"/>
            <a:ext cx="1902563" cy="173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80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82216" y="727072"/>
            <a:ext cx="22333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Antecedentes </a:t>
            </a:r>
          </a:p>
          <a:p>
            <a:pPr algn="ctr"/>
            <a:r>
              <a:rPr lang="es-C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Generales.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79512" y="1196752"/>
            <a:ext cx="4248472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Programa de “</a:t>
            </a:r>
            <a:r>
              <a:rPr lang="es-CL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Educación Financiera” para </a:t>
            </a:r>
            <a:endParaRPr lang="es-CL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CL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Niños y niñas de sexto y séptimo básico</a:t>
            </a:r>
            <a:r>
              <a:rPr lang="en-U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algn="just"/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U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Enseñarles: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edidas </a:t>
            </a:r>
            <a:r>
              <a:rPr lang="es-CL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preventivas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la toma apropiadas de deciciones financieras, en torno al endeudamiento, ahorro e inversion a futuro.</a:t>
            </a:r>
          </a:p>
          <a:p>
            <a:pPr algn="just"/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CL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Programa </a:t>
            </a:r>
            <a:r>
              <a:rPr lang="es-CL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s-CL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iloto: </a:t>
            </a:r>
            <a:endParaRPr lang="es-CL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s-CL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olo estará presente en 8 colegios de la Región metropolitana.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Todo el año escolar, ( 25 semanas aprox).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horas pedagógicas a la semana  por curso.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 extensión de horas</a:t>
            </a:r>
            <a:endParaRPr lang="es-CL" sz="1200" dirty="0">
              <a:latin typeface="Comic Sans MS" panose="030F0702030302020204" pitchFamily="66" charset="0"/>
            </a:endParaRPr>
          </a:p>
          <a:p>
            <a:endParaRPr lang="es-CL" sz="1400" dirty="0" smtClean="0">
              <a:latin typeface="Comic Sans MS" panose="030F0702030302020204" pitchFamily="66" charset="0"/>
            </a:endParaRPr>
          </a:p>
        </p:txBody>
      </p:sp>
      <p:pic>
        <p:nvPicPr>
          <p:cNvPr id="6" name="Picture 2" descr="education, graduates, graduation, mortar board, school, students, study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699" y="2348880"/>
            <a:ext cx="165618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806" y="4031920"/>
            <a:ext cx="2186757" cy="198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53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644008" y="0"/>
            <a:ext cx="338437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L" sz="20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C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 </a:t>
            </a:r>
            <a:r>
              <a:rPr lang="es-CL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s-C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quién va dirigido</a:t>
            </a:r>
            <a:r>
              <a:rPr lang="es-CL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algn="ctr"/>
            <a:endParaRPr lang="es-CL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CL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¿Cómo se </a:t>
            </a:r>
            <a:r>
              <a:rPr lang="es-C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realizará </a:t>
            </a:r>
            <a:r>
              <a:rPr lang="es-CL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algn="ctr"/>
            <a:endParaRPr lang="es-CL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s-CL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51520" y="836712"/>
            <a:ext cx="41044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Formar </a:t>
            </a:r>
            <a:r>
              <a:rPr lang="es-C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niñas y niños de sexto y </a:t>
            </a:r>
            <a:r>
              <a:rPr lang="es-CL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séptimo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CL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CL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CL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contenidos abordados en el programa se encuentran desarrollados el “Manual de Educación Financiera para niños y niñas”, el cual contempla la metodología del aprender haciendo, considerando las experiencias previas y vivencias de los niños y niñas participantes como parte de su proceso de enseñanza y </a:t>
            </a:r>
            <a:r>
              <a:rPr lang="es-CL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aprendizaje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CL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CL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CL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Habrá un profesor externo (facilitador), más un docente del establecimiento en cada clase.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L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988" y="2348880"/>
            <a:ext cx="300239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8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686387" y="0"/>
            <a:ext cx="338437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L" sz="20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s-CL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C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¿Quiénes más  participaran en el</a:t>
            </a:r>
          </a:p>
          <a:p>
            <a:pPr algn="ctr"/>
            <a:r>
              <a:rPr lang="es-C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proyecto ?</a:t>
            </a:r>
            <a:endParaRPr lang="es-CL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s-CL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476672"/>
            <a:ext cx="345638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Participantes.</a:t>
            </a:r>
          </a:p>
          <a:p>
            <a:endParaRPr lang="es-CL" sz="12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L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Solo participará de este proyectos </a:t>
            </a:r>
            <a:r>
              <a:rPr lang="es-C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</a:t>
            </a:r>
            <a:r>
              <a:rPr lang="es-CL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establecimiento por comuna con 2 cursos </a:t>
            </a:r>
            <a:r>
              <a:rPr lang="es-CL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 sexto y séptimo Básico</a:t>
            </a:r>
            <a:r>
              <a:rPr lang="es-CL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  <a:p>
            <a:endParaRPr lang="es-CL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Cerro Navia</a:t>
            </a:r>
          </a:p>
          <a:p>
            <a:endParaRPr lang="es-CL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Bosque</a:t>
            </a:r>
          </a:p>
          <a:p>
            <a:endParaRPr lang="es-CL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Granja</a:t>
            </a:r>
          </a:p>
          <a:p>
            <a:endParaRPr lang="es-CL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Pintana</a:t>
            </a:r>
          </a:p>
          <a:p>
            <a:endParaRPr lang="es-CL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Maipú</a:t>
            </a:r>
          </a:p>
          <a:p>
            <a:endParaRPr lang="es-CL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Paine</a:t>
            </a:r>
          </a:p>
          <a:p>
            <a:endParaRPr lang="es-CL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Puente Alto</a:t>
            </a:r>
          </a:p>
          <a:p>
            <a:endParaRPr lang="es-CL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Til-til</a:t>
            </a:r>
            <a:endParaRPr lang="es-CL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67777" y="2425110"/>
            <a:ext cx="368085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22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051872" y="548680"/>
            <a:ext cx="287290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</a:t>
            </a:r>
            <a:r>
              <a:rPr lang="es-C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Cómo se medirán</a:t>
            </a:r>
          </a:p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resultados</a:t>
            </a:r>
          </a:p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los talleres</a:t>
            </a:r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s-CL" sz="2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5536" y="548680"/>
            <a:ext cx="38164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E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Cada curso formulara un proyecto que dará cuenta de los aprendizajes logrados en el proceso</a:t>
            </a:r>
            <a:r>
              <a:rPr lang="es-CL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endParaRPr lang="es-E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C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proyectos deben estar orientados a fomentar la participación y autonomía de los niños y niñas en los ámbitos de educación financiera</a:t>
            </a:r>
            <a:r>
              <a:rPr lang="es-CL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endParaRPr lang="es-CL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grupo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curso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formulará un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proyecto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dará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cuenta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los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aprendizajes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logrados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el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proceso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el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cual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contará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 un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financiamiento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fondos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públicos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de un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monto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total de 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$250.000 y un 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financiamiento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propio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al 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menos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 10%, 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generado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el 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curso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mediante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estrategia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colectiva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tendrá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condición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afectar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el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presupuesto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respectivas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familias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Dicho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proyecto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será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asesorado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evaluado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tanto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los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profesores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establecimiento,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el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equipo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ejecutor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acompaña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implementación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proyecto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s-CL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362778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716016" y="476672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L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s-CL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s-CL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492853" y="513506"/>
            <a:ext cx="3888372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¿</a:t>
            </a:r>
            <a:r>
              <a:rPr lang="es-C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Existe alguna actividad </a:t>
            </a:r>
          </a:p>
          <a:p>
            <a:pPr algn="ctr"/>
            <a:r>
              <a:rPr lang="es-CL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s-C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ara </a:t>
            </a:r>
            <a:r>
              <a:rPr lang="es-C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complementar </a:t>
            </a:r>
            <a:endParaRPr lang="es-CL" sz="20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C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lang="es-C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manual?</a:t>
            </a:r>
          </a:p>
          <a:p>
            <a:pPr algn="ctr"/>
            <a:endParaRPr lang="es-CL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C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 </a:t>
            </a:r>
            <a:r>
              <a:rPr lang="es-C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Qué </a:t>
            </a:r>
            <a:r>
              <a:rPr lang="es-C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el KARUKINKA?</a:t>
            </a:r>
          </a:p>
          <a:p>
            <a:endParaRPr lang="es-CL" dirty="0">
              <a:latin typeface="Comic Sans MS" panose="030F0702030302020204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3528" y="631429"/>
            <a:ext cx="4048288" cy="581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CL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Parte del proyecto es el juego </a:t>
            </a:r>
            <a:r>
              <a:rPr lang="es-CL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karukinka</a:t>
            </a:r>
            <a:r>
              <a:rPr lang="es-CL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este </a:t>
            </a:r>
          </a:p>
          <a:p>
            <a:pPr algn="just"/>
            <a:r>
              <a:rPr lang="es-CL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ultimo tiene como finalidad aplicar conceptos </a:t>
            </a:r>
          </a:p>
          <a:p>
            <a:pPr algn="just"/>
            <a:r>
              <a:rPr lang="es-CL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 :</a:t>
            </a:r>
          </a:p>
          <a:p>
            <a:pPr algn="just"/>
            <a:endParaRPr lang="es-CL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CL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Trabajo en equipo.</a:t>
            </a:r>
          </a:p>
          <a:p>
            <a:pPr algn="just"/>
            <a:r>
              <a:rPr lang="es-C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s-CL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omunicación.</a:t>
            </a:r>
          </a:p>
          <a:p>
            <a:pPr algn="just"/>
            <a:r>
              <a:rPr lang="es-CL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Resolución de problemas.</a:t>
            </a:r>
          </a:p>
          <a:p>
            <a:pPr algn="just"/>
            <a:r>
              <a:rPr lang="es-CL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Ahorro</a:t>
            </a:r>
          </a:p>
          <a:p>
            <a:pPr algn="just"/>
            <a:r>
              <a:rPr lang="es-CL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Temas que son abordados en talleres.</a:t>
            </a:r>
          </a:p>
          <a:p>
            <a:pPr algn="just"/>
            <a:endParaRPr lang="es-CL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CL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CL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KARUKINKA </a:t>
            </a:r>
            <a:r>
              <a:rPr lang="es-CL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un juego de estrategia, cuyo </a:t>
            </a:r>
          </a:p>
          <a:p>
            <a:pPr algn="just"/>
            <a:r>
              <a:rPr lang="es-CL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 es fomentar el ahorro.</a:t>
            </a:r>
          </a:p>
          <a:p>
            <a:pPr algn="just"/>
            <a:endParaRPr lang="es-CL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CL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 final del proyecto se realizara un TORNEO DE</a:t>
            </a:r>
          </a:p>
          <a:p>
            <a:pPr algn="just"/>
            <a:r>
              <a:rPr lang="es-CL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KARUKINKA CON TODOS LOS COLEGIOS DE LAS </a:t>
            </a:r>
          </a:p>
          <a:p>
            <a:pPr algn="just"/>
            <a:r>
              <a:rPr lang="es-CL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COMUNAS PARTICIPANTES, ( SOLO IRAN 2 </a:t>
            </a:r>
          </a:p>
          <a:p>
            <a:pPr algn="just"/>
            <a:r>
              <a:rPr lang="es-CL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REPRESENTANTES POR CURSO, OSEA 4 POR</a:t>
            </a:r>
          </a:p>
          <a:p>
            <a:pPr algn="just"/>
            <a:r>
              <a:rPr lang="es-CL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COLEGIO).</a:t>
            </a:r>
          </a:p>
          <a:p>
            <a:pPr algn="just"/>
            <a:endParaRPr lang="es-CL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CL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Premios 1 y 2 lugar NOTEBOOK</a:t>
            </a:r>
          </a:p>
          <a:p>
            <a:pPr algn="just"/>
            <a:r>
              <a:rPr lang="es-CL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Premios 3 y 4 lugar Tablet.</a:t>
            </a:r>
          </a:p>
          <a:p>
            <a:pPr algn="just"/>
            <a:endParaRPr lang="es-CL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CL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Habrá reconocimiento para todos los </a:t>
            </a:r>
          </a:p>
          <a:p>
            <a:pPr algn="just"/>
            <a:r>
              <a:rPr lang="es-CL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Participantes del torneo</a:t>
            </a:r>
          </a:p>
          <a:p>
            <a:endParaRPr lang="es-CL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CL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CL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CL" sz="1200" dirty="0"/>
          </a:p>
          <a:p>
            <a:endParaRPr lang="es-CL" sz="1200" dirty="0" smtClean="0"/>
          </a:p>
          <a:p>
            <a:endParaRPr lang="es-CL" sz="1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671" y="2276872"/>
            <a:ext cx="361473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44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962537" y="764704"/>
            <a:ext cx="28632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</a:t>
            </a:r>
            <a:r>
              <a:rPr lang="es-ES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se </a:t>
            </a:r>
            <a:r>
              <a:rPr lang="es-ES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hará</a:t>
            </a:r>
            <a:r>
              <a:rPr lang="es-E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 </a:t>
            </a:r>
          </a:p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lang="es-ES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dinero recibido?</a:t>
            </a:r>
            <a:endParaRPr lang="es-CL" sz="20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9552" y="548679"/>
            <a:ext cx="38164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Solo podrá ser usado en los estudiantes no en el establecimiento:</a:t>
            </a:r>
            <a:endParaRPr lang="es-CL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CL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   Realización de actividades recreativas de fin de año, tales como: paseos, cenas, convivencias.</a:t>
            </a:r>
            <a:endParaRPr lang="es-CL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CL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   Adquisición de vestimenta escolar, tales como: chaquetas recordatorias, uniformes escolares.</a:t>
            </a:r>
            <a:endParaRPr lang="es-CL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CL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   Adquisición de bienes para el uso de los y las estudiantes. Las consideraciones en este ámbito son que el o los bienes adquiridos deben quedar en poder de las y los niños, debe beneficiar a 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todos  los miembros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curso y no solo una parte de ellos y siempre velar porque sea adecuado para la edad de las y los beneficiarios del programa.</a:t>
            </a:r>
            <a:endParaRPr lang="es-CL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223" y="2276872"/>
            <a:ext cx="352425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45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683568" y="1556792"/>
            <a:ext cx="207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Ejecutado por:</a:t>
            </a:r>
            <a:endParaRPr lang="es-C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29721"/>
            <a:ext cx="3240360" cy="1152128"/>
          </a:xfrm>
          <a:prstGeom prst="rect">
            <a:avLst/>
          </a:prstGeom>
        </p:spPr>
      </p:pic>
      <p:pic>
        <p:nvPicPr>
          <p:cNvPr id="10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48880"/>
            <a:ext cx="3312368" cy="3713916"/>
          </a:xfrm>
          <a:prstGeom prst="rect">
            <a:avLst/>
          </a:prstGeom>
        </p:spPr>
      </p:pic>
      <p:pic>
        <p:nvPicPr>
          <p:cNvPr id="7190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0648"/>
            <a:ext cx="2186756" cy="198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1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7794</TotalTime>
  <Words>491</Words>
  <Application>Microsoft Office PowerPoint</Application>
  <PresentationFormat>Presentación en pantalla (4:3)</PresentationFormat>
  <Paragraphs>112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Austin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Cenda09</dc:creator>
  <cp:lastModifiedBy>Cenda09</cp:lastModifiedBy>
  <cp:revision>38</cp:revision>
  <dcterms:created xsi:type="dcterms:W3CDTF">2018-05-04T18:42:28Z</dcterms:created>
  <dcterms:modified xsi:type="dcterms:W3CDTF">2018-05-23T17:55:16Z</dcterms:modified>
</cp:coreProperties>
</file>